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828" r:id="rId2"/>
    <p:sldId id="915" r:id="rId3"/>
    <p:sldId id="858" r:id="rId4"/>
    <p:sldId id="826" r:id="rId5"/>
    <p:sldId id="827" r:id="rId6"/>
    <p:sldId id="905" r:id="rId7"/>
    <p:sldId id="878" r:id="rId8"/>
    <p:sldId id="879" r:id="rId9"/>
    <p:sldId id="919" r:id="rId10"/>
    <p:sldId id="921" r:id="rId11"/>
    <p:sldId id="925" r:id="rId12"/>
    <p:sldId id="926" r:id="rId13"/>
    <p:sldId id="927" r:id="rId14"/>
    <p:sldId id="928" r:id="rId15"/>
    <p:sldId id="930" r:id="rId16"/>
    <p:sldId id="929" r:id="rId17"/>
    <p:sldId id="932" r:id="rId18"/>
    <p:sldId id="931" r:id="rId19"/>
    <p:sldId id="935" r:id="rId20"/>
    <p:sldId id="933" r:id="rId21"/>
    <p:sldId id="942" r:id="rId22"/>
    <p:sldId id="943" r:id="rId23"/>
    <p:sldId id="944" r:id="rId24"/>
    <p:sldId id="948" r:id="rId25"/>
    <p:sldId id="945" r:id="rId26"/>
    <p:sldId id="946" r:id="rId27"/>
    <p:sldId id="947" r:id="rId28"/>
    <p:sldId id="949" r:id="rId29"/>
    <p:sldId id="936" r:id="rId30"/>
    <p:sldId id="941" r:id="rId31"/>
    <p:sldId id="938" r:id="rId32"/>
    <p:sldId id="939" r:id="rId33"/>
    <p:sldId id="940" r:id="rId34"/>
  </p:sldIdLst>
  <p:sldSz cx="7561263" cy="10693400"/>
  <p:notesSz cx="6794500" cy="99314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4">
          <p15:clr>
            <a:srgbClr val="A4A3A4"/>
          </p15:clr>
        </p15:guide>
        <p15:guide id="2" orient="horz" pos="6589" userDrawn="1">
          <p15:clr>
            <a:srgbClr val="A4A3A4"/>
          </p15:clr>
        </p15:guide>
        <p15:guide id="3" orient="horz" pos="5591" userDrawn="1">
          <p15:clr>
            <a:srgbClr val="A4A3A4"/>
          </p15:clr>
        </p15:guide>
        <p15:guide id="4" orient="horz" pos="1236">
          <p15:clr>
            <a:srgbClr val="A4A3A4"/>
          </p15:clr>
        </p15:guide>
        <p15:guide id="5" orient="horz" pos="2279">
          <p15:clr>
            <a:srgbClr val="A4A3A4"/>
          </p15:clr>
        </p15:guide>
        <p15:guide id="6" orient="horz" pos="4275" userDrawn="1">
          <p15:clr>
            <a:srgbClr val="A4A3A4"/>
          </p15:clr>
        </p15:guide>
        <p15:guide id="7" orient="horz" pos="2370">
          <p15:clr>
            <a:srgbClr val="A4A3A4"/>
          </p15:clr>
        </p15:guide>
        <p15:guide id="8" orient="horz" pos="4139" userDrawn="1">
          <p15:clr>
            <a:srgbClr val="A4A3A4"/>
          </p15:clr>
        </p15:guide>
        <p15:guide id="9" pos="4468">
          <p15:clr>
            <a:srgbClr val="A4A3A4"/>
          </p15:clr>
        </p15:guide>
        <p15:guide id="10" pos="2381">
          <p15:clr>
            <a:srgbClr val="A4A3A4"/>
          </p15:clr>
        </p15:guide>
        <p15:guide id="11" pos="294">
          <p15:clr>
            <a:srgbClr val="A4A3A4"/>
          </p15:clr>
        </p15:guide>
        <p15:guide id="1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B03D"/>
    <a:srgbClr val="A9A9A9"/>
    <a:srgbClr val="F7F7F7"/>
    <a:srgbClr val="F2F2F2"/>
    <a:srgbClr val="00B0F0"/>
    <a:srgbClr val="6ACDF2"/>
    <a:srgbClr val="565656"/>
    <a:srgbClr val="4C90BC"/>
    <a:srgbClr val="386D8F"/>
    <a:srgbClr val="78A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3" autoAdjust="0"/>
    <p:restoredTop sz="94228" autoAdjust="0"/>
  </p:normalViewPr>
  <p:slideViewPr>
    <p:cSldViewPr>
      <p:cViewPr varScale="1">
        <p:scale>
          <a:sx n="54" d="100"/>
          <a:sy n="54" d="100"/>
        </p:scale>
        <p:origin x="2765" y="101"/>
      </p:cViewPr>
      <p:guideLst>
        <p:guide orient="horz" pos="964"/>
        <p:guide orient="horz" pos="6589"/>
        <p:guide orient="horz" pos="5591"/>
        <p:guide orient="horz" pos="1236"/>
        <p:guide orient="horz" pos="2279"/>
        <p:guide orient="horz" pos="4275"/>
        <p:guide orient="horz" pos="2370"/>
        <p:guide orient="horz" pos="4139"/>
        <p:guide pos="4468"/>
        <p:guide pos="2381"/>
        <p:guide pos="29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2720" y="44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759" cy="496491"/>
          </a:xfrm>
          <a:prstGeom prst="rect">
            <a:avLst/>
          </a:prstGeom>
        </p:spPr>
        <p:txBody>
          <a:bodyPr vert="horz" lIns="91330" tIns="45665" rIns="91330" bIns="4566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8156" y="0"/>
            <a:ext cx="2944759" cy="496491"/>
          </a:xfrm>
          <a:prstGeom prst="rect">
            <a:avLst/>
          </a:prstGeom>
        </p:spPr>
        <p:txBody>
          <a:bodyPr vert="horz" lIns="91330" tIns="45665" rIns="91330" bIns="4566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2A9678E-D4C2-4C72-8EE3-CD15A6124928}" type="datetimeFigureOut">
              <a:rPr lang="ko-KR" altLang="en-US"/>
              <a:pPr>
                <a:defRPr/>
              </a:pPr>
              <a:t>2016-12-26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3324"/>
            <a:ext cx="2944759" cy="496490"/>
          </a:xfrm>
          <a:prstGeom prst="rect">
            <a:avLst/>
          </a:prstGeom>
        </p:spPr>
        <p:txBody>
          <a:bodyPr vert="horz" lIns="91330" tIns="45665" rIns="91330" bIns="4566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8156" y="9433324"/>
            <a:ext cx="2944759" cy="496490"/>
          </a:xfrm>
          <a:prstGeom prst="rect">
            <a:avLst/>
          </a:prstGeom>
        </p:spPr>
        <p:txBody>
          <a:bodyPr vert="horz" lIns="91330" tIns="45665" rIns="91330" bIns="4566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8646443-3D7E-41E0-A37F-BD9B9F225AC5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3753278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759" cy="496491"/>
          </a:xfrm>
          <a:prstGeom prst="rect">
            <a:avLst/>
          </a:prstGeom>
        </p:spPr>
        <p:txBody>
          <a:bodyPr vert="horz" lIns="91330" tIns="45665" rIns="91330" bIns="4566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156" y="0"/>
            <a:ext cx="2944759" cy="496491"/>
          </a:xfrm>
          <a:prstGeom prst="rect">
            <a:avLst/>
          </a:prstGeom>
        </p:spPr>
        <p:txBody>
          <a:bodyPr vert="horz" lIns="91330" tIns="45665" rIns="91330" bIns="45665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C02B78B-EB13-4810-BAF5-A6F58E25222D}" type="datetimeFigureOut">
              <a:rPr lang="ko-KR" altLang="en-US"/>
              <a:pPr>
                <a:defRPr/>
              </a:pPr>
              <a:t>2016-12-26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081213" y="746125"/>
            <a:ext cx="2632075" cy="3722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30" tIns="45665" rIns="91330" bIns="45665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926" y="4717455"/>
            <a:ext cx="5434648" cy="4468416"/>
          </a:xfrm>
          <a:prstGeom prst="rect">
            <a:avLst/>
          </a:prstGeom>
        </p:spPr>
        <p:txBody>
          <a:bodyPr vert="horz" lIns="91330" tIns="45665" rIns="91330" bIns="45665" rtlCol="0">
            <a:normAutofit/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3324"/>
            <a:ext cx="2944759" cy="496490"/>
          </a:xfrm>
          <a:prstGeom prst="rect">
            <a:avLst/>
          </a:prstGeom>
        </p:spPr>
        <p:txBody>
          <a:bodyPr vert="horz" lIns="91330" tIns="45665" rIns="91330" bIns="4566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156" y="9433324"/>
            <a:ext cx="2944759" cy="496490"/>
          </a:xfrm>
          <a:prstGeom prst="rect">
            <a:avLst/>
          </a:prstGeom>
        </p:spPr>
        <p:txBody>
          <a:bodyPr vert="horz" lIns="91330" tIns="45665" rIns="91330" bIns="45665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E46F5A5-4FAD-4456-91BF-8CB55A5B873A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072232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46F5A5-4FAD-4456-91BF-8CB55A5B873A}" type="slidenum">
              <a:rPr lang="ko-KR" altLang="en-US" smtClean="0"/>
              <a:pPr>
                <a:defRPr/>
              </a:pPr>
              <a:t>0</a:t>
            </a:fld>
            <a:endParaRPr lang="ko-KR" altLang="en-US" dirty="0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240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6F5A5-4FAD-4456-91BF-8CB55A5B873A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972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07" y="0"/>
            <a:ext cx="7561670" cy="10695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9955" y="4327816"/>
            <a:ext cx="6011138" cy="903304"/>
          </a:xfrm>
          <a:prstGeom prst="rect">
            <a:avLst/>
          </a:prstGeom>
        </p:spPr>
        <p:txBody>
          <a:bodyPr anchor="t"/>
          <a:lstStyle>
            <a:lvl1pPr algn="l">
              <a:defRPr sz="4400" b="1" cap="all" spc="-300">
                <a:effectLst>
                  <a:outerShdw blurRad="63500" sx="102000" sy="102000" algn="t" rotWithShape="0">
                    <a:prstClr val="black">
                      <a:alpha val="20000"/>
                    </a:prstClr>
                  </a:outerShdw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69954" y="3704675"/>
            <a:ext cx="5725387" cy="6683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spc="-300">
                <a:solidFill>
                  <a:schemeClr val="tx1"/>
                </a:solidFill>
                <a:effectLst>
                  <a:outerShdw blurRad="63500" sx="102000" sy="102000" algn="t" rotWithShape="0">
                    <a:prstClr val="black">
                      <a:alpha val="20000"/>
                    </a:prstClr>
                  </a:outerShdw>
                </a:effectLst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7564590" cy="1069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그림 12" descr="mobigen.png"/>
          <p:cNvPicPr>
            <a:picLocks noChangeAspect="1"/>
          </p:cNvPicPr>
          <p:nvPr userDrawn="1"/>
        </p:nvPicPr>
        <p:blipFill>
          <a:blip r:embed="rId3" cstate="print">
            <a:lum bright="100000" contrast="-100000"/>
          </a:blip>
          <a:srcRect/>
          <a:stretch>
            <a:fillRect/>
          </a:stretch>
        </p:blipFill>
        <p:spPr bwMode="auto">
          <a:xfrm>
            <a:off x="2988543" y="5202684"/>
            <a:ext cx="174625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1117600" y="10044113"/>
            <a:ext cx="6349815" cy="42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1300"/>
              </a:lnSpc>
            </a:pPr>
            <a:r>
              <a:rPr kumimoji="0" lang="ko-KR" altLang="en-US" sz="800" b="1" dirty="0">
                <a:solidFill>
                  <a:schemeClr val="bg1"/>
                </a:solidFill>
                <a:latin typeface="+mn-ea"/>
                <a:ea typeface="+mn-ea"/>
              </a:rPr>
              <a:t>본       사 </a:t>
            </a:r>
            <a:r>
              <a:rPr kumimoji="0" lang="en-US" altLang="ko-KR" sz="800" b="1" dirty="0">
                <a:solidFill>
                  <a:schemeClr val="bg1"/>
                </a:solidFill>
                <a:latin typeface="+mn-ea"/>
                <a:ea typeface="+mn-ea"/>
              </a:rPr>
              <a:t>:  135-280 </a:t>
            </a:r>
            <a:r>
              <a:rPr kumimoji="0" lang="ko-KR" altLang="en-US" sz="800" b="1" dirty="0">
                <a:solidFill>
                  <a:schemeClr val="bg1"/>
                </a:solidFill>
                <a:latin typeface="+mn-ea"/>
                <a:ea typeface="+mn-ea"/>
              </a:rPr>
              <a:t>서울 강남구 대치동 </a:t>
            </a:r>
            <a:r>
              <a:rPr kumimoji="0" lang="en-US" altLang="ko-KR" sz="800" b="1" dirty="0">
                <a:solidFill>
                  <a:schemeClr val="bg1"/>
                </a:solidFill>
                <a:latin typeface="+mn-ea"/>
                <a:ea typeface="+mn-ea"/>
              </a:rPr>
              <a:t>967-3 KM</a:t>
            </a:r>
            <a:r>
              <a:rPr kumimoji="0" lang="ko-KR" altLang="en-US" sz="800" b="1" dirty="0">
                <a:solidFill>
                  <a:schemeClr val="bg1"/>
                </a:solidFill>
                <a:latin typeface="+mn-ea"/>
                <a:ea typeface="+mn-ea"/>
              </a:rPr>
              <a:t>빌딩 </a:t>
            </a:r>
            <a:r>
              <a:rPr kumimoji="0" lang="en-US" altLang="ko-KR" sz="800" b="1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kumimoji="0" lang="ko-KR" altLang="en-US" sz="800" b="1" dirty="0">
                <a:solidFill>
                  <a:schemeClr val="bg1"/>
                </a:solidFill>
                <a:latin typeface="+mn-ea"/>
                <a:ea typeface="+mn-ea"/>
              </a:rPr>
              <a:t>층 </a:t>
            </a:r>
            <a:r>
              <a:rPr kumimoji="0" lang="en-US" altLang="ko-KR" sz="800" b="1" dirty="0">
                <a:solidFill>
                  <a:schemeClr val="bg1"/>
                </a:solidFill>
                <a:latin typeface="+mn-ea"/>
                <a:ea typeface="+mn-ea"/>
              </a:rPr>
              <a:t>|  TEL : 02-538-9360 /FAX : 02-538-9369</a:t>
            </a:r>
          </a:p>
          <a:p>
            <a:pPr>
              <a:lnSpc>
                <a:spcPts val="1300"/>
              </a:lnSpc>
            </a:pPr>
            <a:r>
              <a:rPr kumimoji="0" lang="en-US" altLang="ko-KR" sz="800" b="1" dirty="0">
                <a:solidFill>
                  <a:schemeClr val="bg1"/>
                </a:solidFill>
                <a:latin typeface="+mn-ea"/>
                <a:ea typeface="+mn-ea"/>
              </a:rPr>
              <a:t>R&amp;D </a:t>
            </a:r>
            <a:r>
              <a:rPr kumimoji="0" lang="ko-KR" altLang="en-US" sz="800" b="1" dirty="0">
                <a:solidFill>
                  <a:schemeClr val="bg1"/>
                </a:solidFill>
                <a:latin typeface="+mn-ea"/>
                <a:ea typeface="+mn-ea"/>
              </a:rPr>
              <a:t>센터 </a:t>
            </a:r>
            <a:r>
              <a:rPr kumimoji="0" lang="en-US" altLang="ko-KR" sz="800" b="1" dirty="0">
                <a:solidFill>
                  <a:schemeClr val="bg1"/>
                </a:solidFill>
                <a:latin typeface="+mn-ea"/>
                <a:ea typeface="+mn-ea"/>
              </a:rPr>
              <a:t>:  462-807 </a:t>
            </a:r>
            <a:r>
              <a:rPr kumimoji="0" lang="ko-KR" altLang="en-US" sz="800" b="1" dirty="0">
                <a:solidFill>
                  <a:schemeClr val="bg1"/>
                </a:solidFill>
                <a:latin typeface="+mn-ea"/>
                <a:ea typeface="+mn-ea"/>
              </a:rPr>
              <a:t>경기도 성남시 중원구 상대원동 </a:t>
            </a:r>
            <a:r>
              <a:rPr kumimoji="0" lang="en-US" altLang="ko-KR" sz="800" b="1" dirty="0">
                <a:solidFill>
                  <a:schemeClr val="bg1"/>
                </a:solidFill>
                <a:latin typeface="+mn-ea"/>
                <a:ea typeface="+mn-ea"/>
              </a:rPr>
              <a:t>333-7 </a:t>
            </a:r>
            <a:r>
              <a:rPr kumimoji="0" lang="ko-KR" altLang="en-US" sz="800" b="1" dirty="0">
                <a:solidFill>
                  <a:schemeClr val="bg1"/>
                </a:solidFill>
                <a:latin typeface="+mn-ea"/>
                <a:ea typeface="+mn-ea"/>
              </a:rPr>
              <a:t>금강펜테리움 </a:t>
            </a:r>
            <a:r>
              <a:rPr kumimoji="0" lang="en-US" altLang="ko-KR" sz="800" b="1" dirty="0">
                <a:solidFill>
                  <a:schemeClr val="bg1"/>
                </a:solidFill>
                <a:latin typeface="+mn-ea"/>
                <a:ea typeface="+mn-ea"/>
              </a:rPr>
              <a:t>A</a:t>
            </a:r>
            <a:r>
              <a:rPr kumimoji="0" lang="ko-KR" altLang="en-US" sz="800" b="1" dirty="0">
                <a:solidFill>
                  <a:schemeClr val="bg1"/>
                </a:solidFill>
                <a:latin typeface="+mn-ea"/>
                <a:ea typeface="+mn-ea"/>
              </a:rPr>
              <a:t>동 </a:t>
            </a:r>
            <a:r>
              <a:rPr kumimoji="0" lang="en-US" altLang="ko-KR" sz="800" b="1" dirty="0">
                <a:solidFill>
                  <a:schemeClr val="bg1"/>
                </a:solidFill>
                <a:latin typeface="+mn-ea"/>
                <a:ea typeface="+mn-ea"/>
              </a:rPr>
              <a:t>411</a:t>
            </a:r>
            <a:r>
              <a:rPr kumimoji="0" lang="ko-KR" altLang="en-US" sz="800" b="1" dirty="0">
                <a:solidFill>
                  <a:schemeClr val="bg1"/>
                </a:solidFill>
                <a:latin typeface="+mn-ea"/>
                <a:ea typeface="+mn-ea"/>
              </a:rPr>
              <a:t>호  </a:t>
            </a:r>
            <a:r>
              <a:rPr kumimoji="0" lang="en-US" altLang="ko-KR" sz="800" b="1" dirty="0">
                <a:solidFill>
                  <a:schemeClr val="bg1"/>
                </a:solidFill>
                <a:latin typeface="+mn-ea"/>
                <a:ea typeface="+mn-ea"/>
              </a:rPr>
              <a:t>|  TEL : 031-730-0789 /FAX : 031-730-0785</a:t>
            </a: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180231" y="10126622"/>
            <a:ext cx="79861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100" b="1" dirty="0">
                <a:solidFill>
                  <a:schemeClr val="bg1"/>
                </a:solidFill>
                <a:latin typeface="+mn-ea"/>
                <a:ea typeface="+mn-ea"/>
              </a:rPr>
              <a:t>㈜모비젠 </a:t>
            </a:r>
            <a:endParaRPr kumimoji="0" lang="en-US" altLang="ko-KR" sz="11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1044327" y="10115130"/>
            <a:ext cx="0" cy="28803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07" y="0"/>
            <a:ext cx="7561670" cy="10695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 userDrawn="1"/>
        </p:nvSpPr>
        <p:spPr>
          <a:xfrm>
            <a:off x="208731" y="1131858"/>
            <a:ext cx="7143800" cy="78581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0000">
                <a:schemeClr val="bg1"/>
              </a:gs>
              <a:gs pos="7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>
            <a:gradFill>
              <a:gsLst>
                <a:gs pos="0">
                  <a:schemeClr val="bg1">
                    <a:lumMod val="65000"/>
                    <a:alpha val="0"/>
                  </a:schemeClr>
                </a:gs>
                <a:gs pos="30000">
                  <a:schemeClr val="bg1">
                    <a:lumMod val="65000"/>
                  </a:schemeClr>
                </a:gs>
                <a:gs pos="70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  <a:alpha val="0"/>
                  </a:schemeClr>
                </a:gs>
              </a:gsLst>
              <a:lin ang="0" scaled="0"/>
            </a:gradFill>
          </a:ln>
          <a:effectLst>
            <a:outerShdw blurRad="152400" dist="12700" dir="5400000" sx="49000" sy="4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07" y="0"/>
            <a:ext cx="7561670" cy="10695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 userDrawn="1"/>
        </p:nvSpPr>
        <p:spPr>
          <a:xfrm>
            <a:off x="3625850" y="10187638"/>
            <a:ext cx="288925" cy="28733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6" name="Rectangle 133"/>
          <p:cNvSpPr>
            <a:spLocks noChangeArrowheads="1"/>
          </p:cNvSpPr>
          <p:nvPr userDrawn="1"/>
        </p:nvSpPr>
        <p:spPr bwMode="auto">
          <a:xfrm>
            <a:off x="3440287" y="10247202"/>
            <a:ext cx="67786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96888" indent="-396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95363" indent="-8096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492250" indent="-12065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990725" indent="-16192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fld id="{CCF6C6EE-BF03-4997-964E-AB2BC7E09DA1}" type="slidenum"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pPr algn="ct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10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0"/>
            <a:ext cx="7561264" cy="738188"/>
          </a:xfrm>
          <a:prstGeom prst="rect">
            <a:avLst/>
          </a:prstGeom>
          <a:gradFill>
            <a:gsLst>
              <a:gs pos="95000">
                <a:srgbClr val="414141"/>
              </a:gs>
              <a:gs pos="96000">
                <a:schemeClr val="bg1"/>
              </a:gs>
            </a:gsLst>
            <a:lin ang="5400000" scaled="0"/>
          </a:gradFill>
          <a:ln>
            <a:noFill/>
          </a:ln>
          <a:effectLst>
            <a:outerShdw blurRad="1270000" dist="254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한쪽 모서리가 둥근 사각형 15"/>
          <p:cNvSpPr/>
          <p:nvPr userDrawn="1"/>
        </p:nvSpPr>
        <p:spPr>
          <a:xfrm flipH="1">
            <a:off x="492115" y="1346505"/>
            <a:ext cx="6573600" cy="928361"/>
          </a:xfrm>
          <a:prstGeom prst="round1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endParaRPr lang="ko-KR" alt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 hasCustomPrompt="1"/>
          </p:nvPr>
        </p:nvSpPr>
        <p:spPr>
          <a:xfrm>
            <a:off x="324311" y="105841"/>
            <a:ext cx="5027956" cy="7143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>
              <a:lnSpc>
                <a:spcPts val="2800"/>
              </a:lnSpc>
              <a:defRPr sz="2800" b="1" baseline="0">
                <a:ln w="9525">
                  <a:noFill/>
                </a:ln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3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1. </a:t>
            </a:r>
            <a:r>
              <a:rPr lang="ko-KR" altLang="en-US" dirty="0" smtClean="0"/>
              <a:t>마스터 제목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편집</a:t>
            </a:r>
            <a:endParaRPr lang="ko-KR" altLang="en-US" dirty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57532" y="958488"/>
            <a:ext cx="4535488" cy="334985"/>
          </a:xfrm>
          <a:prstGeom prst="rect">
            <a:avLst/>
          </a:prstGeom>
        </p:spPr>
        <p:txBody>
          <a:bodyPr/>
          <a:lstStyle>
            <a:lvl1pPr marL="142875" indent="-142875">
              <a:lnSpc>
                <a:spcPct val="120000"/>
              </a:lnSpc>
              <a:spcBef>
                <a:spcPct val="20000"/>
              </a:spcBef>
              <a:spcAft>
                <a:spcPts val="700"/>
              </a:spcAft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142875" indent="-142875">
              <a:lnSpc>
                <a:spcPct val="120000"/>
              </a:lnSpc>
              <a:spcBef>
                <a:spcPct val="20000"/>
              </a:spcBef>
              <a:spcAft>
                <a:spcPts val="700"/>
              </a:spcAft>
            </a:pPr>
            <a:r>
              <a:rPr kumimoji="0"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1.1. </a:t>
            </a:r>
            <a:r>
              <a:rPr kumimoji="0"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소제목을 입력하십시오</a:t>
            </a:r>
          </a:p>
        </p:txBody>
      </p:sp>
      <p:sp>
        <p:nvSpPr>
          <p:cNvPr id="25" name="텍스트 개체 틀 3"/>
          <p:cNvSpPr>
            <a:spLocks noGrp="1"/>
          </p:cNvSpPr>
          <p:nvPr>
            <p:ph type="body" sz="half" idx="14" hasCustomPrompt="1"/>
          </p:nvPr>
        </p:nvSpPr>
        <p:spPr>
          <a:xfrm>
            <a:off x="612279" y="1341912"/>
            <a:ext cx="6336704" cy="9329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just" fontAlgn="auto" latinLnBrk="0">
              <a:lnSpc>
                <a:spcPct val="150000"/>
              </a:lnSpc>
              <a:spcBef>
                <a:spcPct val="70000"/>
              </a:spcBef>
              <a:spcAft>
                <a:spcPts val="0"/>
              </a:spcAft>
              <a:buNone/>
              <a:defRPr sz="1200">
                <a:latin typeface="+mn-ea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80975">
              <a:spcBef>
                <a:spcPts val="0"/>
              </a:spcBef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제목에 대한 </a:t>
            </a:r>
            <a:r>
              <a:rPr lang="ko-KR" altLang="en-US" dirty="0" err="1" smtClean="0">
                <a:solidFill>
                  <a:prstClr val="black"/>
                </a:solidFill>
              </a:rPr>
              <a:t>거버닝을</a:t>
            </a:r>
            <a:r>
              <a:rPr lang="ko-KR" altLang="en-US" dirty="0" smtClean="0">
                <a:solidFill>
                  <a:prstClr val="black"/>
                </a:solidFill>
              </a:rPr>
              <a:t> 최대 </a:t>
            </a:r>
            <a:r>
              <a:rPr lang="en-US" altLang="ko-KR" dirty="0" smtClean="0">
                <a:solidFill>
                  <a:prstClr val="black"/>
                </a:solidFill>
              </a:rPr>
              <a:t>3</a:t>
            </a:r>
            <a:r>
              <a:rPr lang="ko-KR" altLang="en-US" dirty="0" smtClean="0">
                <a:solidFill>
                  <a:prstClr val="black"/>
                </a:solidFill>
              </a:rPr>
              <a:t>줄 </a:t>
            </a:r>
            <a:r>
              <a:rPr lang="ko-KR" altLang="en-US" dirty="0" err="1" smtClean="0">
                <a:solidFill>
                  <a:prstClr val="black"/>
                </a:solidFill>
              </a:rPr>
              <a:t>까지로</a:t>
            </a:r>
            <a:r>
              <a:rPr lang="ko-KR" altLang="en-US" dirty="0" smtClean="0">
                <a:solidFill>
                  <a:prstClr val="black"/>
                </a:solidFill>
              </a:rPr>
              <a:t> 작성 하며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강조 문구에 대해선 </a:t>
            </a:r>
            <a:r>
              <a:rPr lang="ko-KR" altLang="en-US" dirty="0" err="1" smtClean="0">
                <a:solidFill>
                  <a:prstClr val="black"/>
                </a:solidFill>
              </a:rPr>
              <a:t>볼드체로</a:t>
            </a:r>
            <a:r>
              <a:rPr lang="ko-KR" altLang="en-US" dirty="0" smtClean="0">
                <a:solidFill>
                  <a:prstClr val="black"/>
                </a:solidFill>
              </a:rPr>
              <a:t> 표시 작성 스타일은 </a:t>
            </a:r>
            <a:r>
              <a:rPr lang="ko-KR" altLang="en-US" dirty="0" err="1" smtClean="0">
                <a:solidFill>
                  <a:prstClr val="black"/>
                </a:solidFill>
              </a:rPr>
              <a:t>맑은고딕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12pt / </a:t>
            </a:r>
            <a:r>
              <a:rPr lang="ko-KR" altLang="en-US" dirty="0" err="1" smtClean="0">
                <a:solidFill>
                  <a:prstClr val="black"/>
                </a:solidFill>
              </a:rPr>
              <a:t>줄간격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1.5(6</a:t>
            </a:r>
            <a:r>
              <a:rPr lang="ko-KR" altLang="en-US" dirty="0" err="1" smtClean="0">
                <a:solidFill>
                  <a:prstClr val="black"/>
                </a:solidFill>
              </a:rPr>
              <a:t>줄이상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1) / </a:t>
            </a:r>
            <a:r>
              <a:rPr lang="ko-KR" altLang="en-US" dirty="0" smtClean="0">
                <a:solidFill>
                  <a:prstClr val="black"/>
                </a:solidFill>
              </a:rPr>
              <a:t>자간 표준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으로 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en-US" altLang="ko-KR" dirty="0">
              <a:solidFill>
                <a:prstClr val="black"/>
              </a:solidFill>
            </a:endParaRPr>
          </a:p>
        </p:txBody>
      </p:sp>
      <p:cxnSp>
        <p:nvCxnSpPr>
          <p:cNvPr id="26" name="직선 연결선 25"/>
          <p:cNvCxnSpPr/>
          <p:nvPr userDrawn="1"/>
        </p:nvCxnSpPr>
        <p:spPr>
          <a:xfrm>
            <a:off x="500516" y="1274497"/>
            <a:ext cx="655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494879" y="130135"/>
            <a:ext cx="3936991" cy="715971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16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1. </a:t>
            </a:r>
            <a:r>
              <a:rPr lang="ko-KR" altLang="en-US" dirty="0" smtClean="0"/>
              <a:t>마스터 부제목</a:t>
            </a:r>
            <a:endParaRPr lang="en-US" altLang="ko-KR" dirty="0" smtClean="0"/>
          </a:p>
          <a:p>
            <a:r>
              <a:rPr lang="ko-KR" altLang="en-US" dirty="0" smtClean="0"/>
              <a:t>스타일 편집</a:t>
            </a:r>
            <a:endParaRPr lang="ko-KR" altLang="en-US" dirty="0"/>
          </a:p>
        </p:txBody>
      </p:sp>
      <p:sp>
        <p:nvSpPr>
          <p:cNvPr id="28" name="L 도형 27"/>
          <p:cNvSpPr/>
          <p:nvPr userDrawn="1"/>
        </p:nvSpPr>
        <p:spPr bwMode="auto">
          <a:xfrm rot="5400000">
            <a:off x="465337" y="954212"/>
            <a:ext cx="142875" cy="142875"/>
          </a:xfrm>
          <a:prstGeom prst="corne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cxnSp>
        <p:nvCxnSpPr>
          <p:cNvPr id="29" name="직선 연결선 28"/>
          <p:cNvCxnSpPr/>
          <p:nvPr userDrawn="1"/>
        </p:nvCxnSpPr>
        <p:spPr>
          <a:xfrm>
            <a:off x="508018" y="1274497"/>
            <a:ext cx="197646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9346" y="10092337"/>
            <a:ext cx="1471685" cy="38263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 userDrawn="1"/>
        </p:nvSpPr>
        <p:spPr>
          <a:xfrm>
            <a:off x="3625850" y="10187638"/>
            <a:ext cx="288925" cy="28733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6" name="Rectangle 133"/>
          <p:cNvSpPr>
            <a:spLocks noChangeArrowheads="1"/>
          </p:cNvSpPr>
          <p:nvPr userDrawn="1"/>
        </p:nvSpPr>
        <p:spPr bwMode="auto">
          <a:xfrm>
            <a:off x="3440287" y="10247202"/>
            <a:ext cx="67786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96888" indent="-396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95363" indent="-8096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492250" indent="-12065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990725" indent="-16192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fld id="{CCF6C6EE-BF03-4997-964E-AB2BC7E09DA1}" type="slidenum"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pPr algn="ct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10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0"/>
            <a:ext cx="7561264" cy="738188"/>
          </a:xfrm>
          <a:prstGeom prst="rect">
            <a:avLst/>
          </a:prstGeom>
          <a:gradFill>
            <a:gsLst>
              <a:gs pos="95000">
                <a:srgbClr val="414141"/>
              </a:gs>
              <a:gs pos="96000">
                <a:schemeClr val="bg1"/>
              </a:gs>
            </a:gsLst>
            <a:lin ang="5400000" scaled="0"/>
          </a:gradFill>
          <a:ln>
            <a:noFill/>
          </a:ln>
          <a:effectLst>
            <a:outerShdw blurRad="1270000" dist="254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제목 1"/>
          <p:cNvSpPr>
            <a:spLocks noGrp="1"/>
          </p:cNvSpPr>
          <p:nvPr>
            <p:ph type="title" hasCustomPrompt="1"/>
          </p:nvPr>
        </p:nvSpPr>
        <p:spPr>
          <a:xfrm>
            <a:off x="324311" y="105841"/>
            <a:ext cx="5027956" cy="7143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>
              <a:lnSpc>
                <a:spcPts val="2800"/>
              </a:lnSpc>
              <a:defRPr sz="2800" b="1" baseline="0">
                <a:ln w="9525">
                  <a:noFill/>
                </a:ln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3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1. </a:t>
            </a:r>
            <a:r>
              <a:rPr lang="ko-KR" altLang="en-US" dirty="0" smtClean="0"/>
              <a:t>마스터 제목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 편집</a:t>
            </a:r>
            <a:endParaRPr lang="ko-KR" altLang="en-US" dirty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57532" y="958488"/>
            <a:ext cx="4535488" cy="334985"/>
          </a:xfrm>
          <a:prstGeom prst="rect">
            <a:avLst/>
          </a:prstGeom>
        </p:spPr>
        <p:txBody>
          <a:bodyPr/>
          <a:lstStyle>
            <a:lvl1pPr marL="142875" indent="-142875">
              <a:lnSpc>
                <a:spcPct val="120000"/>
              </a:lnSpc>
              <a:spcBef>
                <a:spcPct val="20000"/>
              </a:spcBef>
              <a:spcAft>
                <a:spcPts val="700"/>
              </a:spcAft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142875" indent="-142875">
              <a:lnSpc>
                <a:spcPct val="120000"/>
              </a:lnSpc>
              <a:spcBef>
                <a:spcPct val="20000"/>
              </a:spcBef>
              <a:spcAft>
                <a:spcPts val="700"/>
              </a:spcAft>
            </a:pPr>
            <a:r>
              <a:rPr kumimoji="0"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1.1. </a:t>
            </a:r>
            <a:r>
              <a:rPr kumimoji="0"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소제목을 입력하십시오</a:t>
            </a:r>
          </a:p>
        </p:txBody>
      </p:sp>
      <p:sp>
        <p:nvSpPr>
          <p:cNvPr id="25" name="텍스트 개체 틀 3"/>
          <p:cNvSpPr>
            <a:spLocks noGrp="1"/>
          </p:cNvSpPr>
          <p:nvPr>
            <p:ph type="body" sz="half" idx="14" hasCustomPrompt="1"/>
          </p:nvPr>
        </p:nvSpPr>
        <p:spPr>
          <a:xfrm>
            <a:off x="612279" y="1341912"/>
            <a:ext cx="6336704" cy="6005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just" fontAlgn="auto" latinLnBrk="0">
              <a:lnSpc>
                <a:spcPct val="150000"/>
              </a:lnSpc>
              <a:spcBef>
                <a:spcPct val="70000"/>
              </a:spcBef>
              <a:spcAft>
                <a:spcPts val="0"/>
              </a:spcAft>
              <a:buNone/>
              <a:defRPr sz="1200">
                <a:latin typeface="+mn-ea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80975">
              <a:spcBef>
                <a:spcPts val="0"/>
              </a:spcBef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제목에 대한 </a:t>
            </a:r>
            <a:r>
              <a:rPr lang="ko-KR" altLang="en-US" dirty="0" err="1" smtClean="0">
                <a:solidFill>
                  <a:prstClr val="black"/>
                </a:solidFill>
              </a:rPr>
              <a:t>거버닝을</a:t>
            </a:r>
            <a:r>
              <a:rPr lang="ko-KR" altLang="en-US" dirty="0" smtClean="0">
                <a:solidFill>
                  <a:prstClr val="black"/>
                </a:solidFill>
              </a:rPr>
              <a:t> 최대 </a:t>
            </a:r>
            <a:r>
              <a:rPr lang="en-US" altLang="ko-KR" dirty="0" smtClean="0">
                <a:solidFill>
                  <a:prstClr val="black"/>
                </a:solidFill>
              </a:rPr>
              <a:t>3</a:t>
            </a:r>
            <a:r>
              <a:rPr lang="ko-KR" altLang="en-US" dirty="0" smtClean="0">
                <a:solidFill>
                  <a:prstClr val="black"/>
                </a:solidFill>
              </a:rPr>
              <a:t>줄 </a:t>
            </a:r>
            <a:r>
              <a:rPr lang="ko-KR" altLang="en-US" dirty="0" err="1" smtClean="0">
                <a:solidFill>
                  <a:prstClr val="black"/>
                </a:solidFill>
              </a:rPr>
              <a:t>까지로</a:t>
            </a:r>
            <a:r>
              <a:rPr lang="ko-KR" altLang="en-US" dirty="0" smtClean="0">
                <a:solidFill>
                  <a:prstClr val="black"/>
                </a:solidFill>
              </a:rPr>
              <a:t> 작성 하며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강조 문구에 대해선 </a:t>
            </a:r>
            <a:r>
              <a:rPr lang="ko-KR" altLang="en-US" dirty="0" err="1" smtClean="0">
                <a:solidFill>
                  <a:prstClr val="black"/>
                </a:solidFill>
              </a:rPr>
              <a:t>볼드체로</a:t>
            </a:r>
            <a:r>
              <a:rPr lang="ko-KR" altLang="en-US" dirty="0" smtClean="0">
                <a:solidFill>
                  <a:prstClr val="black"/>
                </a:solidFill>
              </a:rPr>
              <a:t> 표시 작성 스타일은 </a:t>
            </a:r>
            <a:r>
              <a:rPr lang="ko-KR" altLang="en-US" dirty="0" err="1" smtClean="0">
                <a:solidFill>
                  <a:prstClr val="black"/>
                </a:solidFill>
              </a:rPr>
              <a:t>맑은고딕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12pt / </a:t>
            </a:r>
            <a:r>
              <a:rPr lang="ko-KR" altLang="en-US" dirty="0" err="1" smtClean="0">
                <a:solidFill>
                  <a:prstClr val="black"/>
                </a:solidFill>
              </a:rPr>
              <a:t>줄간격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1.5(6</a:t>
            </a:r>
            <a:r>
              <a:rPr lang="ko-KR" altLang="en-US" dirty="0" err="1" smtClean="0">
                <a:solidFill>
                  <a:prstClr val="black"/>
                </a:solidFill>
              </a:rPr>
              <a:t>줄이상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1) / </a:t>
            </a:r>
            <a:r>
              <a:rPr lang="ko-KR" altLang="en-US" dirty="0" smtClean="0">
                <a:solidFill>
                  <a:prstClr val="black"/>
                </a:solidFill>
              </a:rPr>
              <a:t>자간 표준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으로 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26" name="L 도형 25"/>
          <p:cNvSpPr/>
          <p:nvPr userDrawn="1"/>
        </p:nvSpPr>
        <p:spPr bwMode="auto">
          <a:xfrm rot="5400000">
            <a:off x="465337" y="954212"/>
            <a:ext cx="142875" cy="142875"/>
          </a:xfrm>
          <a:prstGeom prst="corne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cxnSp>
        <p:nvCxnSpPr>
          <p:cNvPr id="27" name="직선 연결선 26"/>
          <p:cNvCxnSpPr/>
          <p:nvPr userDrawn="1"/>
        </p:nvCxnSpPr>
        <p:spPr>
          <a:xfrm>
            <a:off x="500516" y="1274497"/>
            <a:ext cx="655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 userDrawn="1"/>
        </p:nvCxnSpPr>
        <p:spPr>
          <a:xfrm>
            <a:off x="508018" y="1274497"/>
            <a:ext cx="197646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494879" y="130135"/>
            <a:ext cx="3936991" cy="715971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16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1. </a:t>
            </a:r>
            <a:r>
              <a:rPr lang="ko-KR" altLang="en-US" dirty="0" smtClean="0"/>
              <a:t>마스터 부제목</a:t>
            </a:r>
            <a:endParaRPr lang="en-US" altLang="ko-KR" dirty="0" smtClean="0"/>
          </a:p>
          <a:p>
            <a:r>
              <a:rPr lang="ko-KR" altLang="en-US" dirty="0" smtClean="0"/>
              <a:t>스타일 편집</a:t>
            </a:r>
            <a:endParaRPr lang="ko-KR" altLang="en-US" dirty="0"/>
          </a:p>
        </p:txBody>
      </p:sp>
      <p:sp>
        <p:nvSpPr>
          <p:cNvPr id="31" name="한쪽 모서리가 둥근 사각형 30"/>
          <p:cNvSpPr/>
          <p:nvPr userDrawn="1"/>
        </p:nvSpPr>
        <p:spPr>
          <a:xfrm flipH="1">
            <a:off x="492115" y="1346505"/>
            <a:ext cx="6573600" cy="595941"/>
          </a:xfrm>
          <a:prstGeom prst="round1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endParaRPr lang="ko-KR" alt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9346" y="10092337"/>
            <a:ext cx="1471685" cy="38263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 userDrawn="1"/>
        </p:nvSpPr>
        <p:spPr>
          <a:xfrm>
            <a:off x="3625850" y="10187638"/>
            <a:ext cx="288925" cy="28733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6" name="Rectangle 133"/>
          <p:cNvSpPr>
            <a:spLocks noChangeArrowheads="1"/>
          </p:cNvSpPr>
          <p:nvPr userDrawn="1"/>
        </p:nvSpPr>
        <p:spPr bwMode="auto">
          <a:xfrm>
            <a:off x="3440287" y="10247202"/>
            <a:ext cx="67786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96888" indent="-396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95363" indent="-8096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492250" indent="-12065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990725" indent="-16192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fld id="{CCF6C6EE-BF03-4997-964E-AB2BC7E09DA1}" type="slidenum"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pPr algn="ct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10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0" y="0"/>
            <a:ext cx="7561264" cy="738188"/>
          </a:xfrm>
          <a:prstGeom prst="rect">
            <a:avLst/>
          </a:prstGeom>
          <a:gradFill>
            <a:gsLst>
              <a:gs pos="95000">
                <a:srgbClr val="414141"/>
              </a:gs>
              <a:gs pos="96000">
                <a:schemeClr val="bg1"/>
              </a:gs>
            </a:gsLst>
            <a:lin ang="5400000" scaled="0"/>
          </a:gradFill>
          <a:ln>
            <a:noFill/>
          </a:ln>
          <a:effectLst>
            <a:outerShdw blurRad="1270000" dist="254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57532" y="958488"/>
            <a:ext cx="4535488" cy="334985"/>
          </a:xfrm>
          <a:prstGeom prst="rect">
            <a:avLst/>
          </a:prstGeom>
        </p:spPr>
        <p:txBody>
          <a:bodyPr/>
          <a:lstStyle>
            <a:lvl1pPr marL="142875" indent="-142875">
              <a:lnSpc>
                <a:spcPct val="120000"/>
              </a:lnSpc>
              <a:spcBef>
                <a:spcPct val="20000"/>
              </a:spcBef>
              <a:spcAft>
                <a:spcPts val="700"/>
              </a:spcAft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142875" indent="-142875">
              <a:lnSpc>
                <a:spcPct val="120000"/>
              </a:lnSpc>
              <a:spcBef>
                <a:spcPct val="20000"/>
              </a:spcBef>
              <a:spcAft>
                <a:spcPts val="700"/>
              </a:spcAft>
            </a:pPr>
            <a:r>
              <a:rPr kumimoji="0"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1.1. </a:t>
            </a:r>
            <a:r>
              <a:rPr kumimoji="0"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소제목을 입력하십시오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500516" y="1274497"/>
            <a:ext cx="655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>
            <a:spLocks noGrp="1"/>
          </p:cNvSpPr>
          <p:nvPr>
            <p:ph type="title" hasCustomPrompt="1"/>
          </p:nvPr>
        </p:nvSpPr>
        <p:spPr>
          <a:xfrm>
            <a:off x="324311" y="105841"/>
            <a:ext cx="5027956" cy="7143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>
              <a:lnSpc>
                <a:spcPts val="2800"/>
              </a:lnSpc>
              <a:defRPr sz="2800" b="1" baseline="0">
                <a:ln w="9525">
                  <a:noFill/>
                </a:ln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3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1. </a:t>
            </a:r>
            <a:r>
              <a:rPr lang="ko-KR" altLang="en-US" dirty="0" smtClean="0"/>
              <a:t>마스터 제목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편집</a:t>
            </a:r>
            <a:endParaRPr lang="ko-KR" altLang="en-US" dirty="0"/>
          </a:p>
        </p:txBody>
      </p:sp>
      <p:sp>
        <p:nvSpPr>
          <p:cNvPr id="1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494879" y="130135"/>
            <a:ext cx="3936991" cy="715971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16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1. </a:t>
            </a:r>
            <a:r>
              <a:rPr lang="ko-KR" altLang="en-US" dirty="0" smtClean="0"/>
              <a:t>마스터 부제목</a:t>
            </a:r>
            <a:endParaRPr lang="en-US" altLang="ko-KR" dirty="0" smtClean="0"/>
          </a:p>
          <a:p>
            <a:r>
              <a:rPr lang="ko-KR" altLang="en-US" dirty="0" smtClean="0"/>
              <a:t>스타일 편집</a:t>
            </a:r>
            <a:endParaRPr lang="ko-KR" altLang="en-US" dirty="0"/>
          </a:p>
        </p:txBody>
      </p:sp>
      <p:sp>
        <p:nvSpPr>
          <p:cNvPr id="19" name="L 도형 18"/>
          <p:cNvSpPr/>
          <p:nvPr userDrawn="1"/>
        </p:nvSpPr>
        <p:spPr bwMode="auto">
          <a:xfrm rot="5400000">
            <a:off x="465337" y="954212"/>
            <a:ext cx="142875" cy="142875"/>
          </a:xfrm>
          <a:prstGeom prst="corne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508018" y="1274497"/>
            <a:ext cx="197646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9346" y="10092337"/>
            <a:ext cx="1471685" cy="38263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 userDrawn="1"/>
        </p:nvSpPr>
        <p:spPr>
          <a:xfrm>
            <a:off x="3625850" y="10187638"/>
            <a:ext cx="288925" cy="28733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6" name="Rectangle 133"/>
          <p:cNvSpPr>
            <a:spLocks noChangeArrowheads="1"/>
          </p:cNvSpPr>
          <p:nvPr userDrawn="1"/>
        </p:nvSpPr>
        <p:spPr bwMode="auto">
          <a:xfrm>
            <a:off x="3440287" y="10247202"/>
            <a:ext cx="67786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96888" indent="-396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95363" indent="-8096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492250" indent="-12065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990725" indent="-16192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fld id="{CCF6C6EE-BF03-4997-964E-AB2BC7E09DA1}" type="slidenum"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pPr algn="ct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10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0"/>
            <a:ext cx="7561264" cy="738188"/>
          </a:xfrm>
          <a:prstGeom prst="rect">
            <a:avLst/>
          </a:prstGeom>
          <a:gradFill>
            <a:gsLst>
              <a:gs pos="95000">
                <a:srgbClr val="414141"/>
              </a:gs>
              <a:gs pos="96000">
                <a:schemeClr val="bg1"/>
              </a:gs>
            </a:gsLst>
            <a:lin ang="5400000" scaled="0"/>
          </a:gradFill>
          <a:ln>
            <a:noFill/>
          </a:ln>
          <a:effectLst>
            <a:outerShdw blurRad="1270000" dist="254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한쪽 모서리가 둥근 사각형 23"/>
          <p:cNvSpPr/>
          <p:nvPr userDrawn="1"/>
        </p:nvSpPr>
        <p:spPr>
          <a:xfrm flipH="1">
            <a:off x="492115" y="1346505"/>
            <a:ext cx="6573600" cy="928361"/>
          </a:xfrm>
          <a:prstGeom prst="round1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endParaRPr lang="ko-KR" alt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제목 1"/>
          <p:cNvSpPr>
            <a:spLocks noGrp="1"/>
          </p:cNvSpPr>
          <p:nvPr>
            <p:ph type="title" hasCustomPrompt="1"/>
          </p:nvPr>
        </p:nvSpPr>
        <p:spPr>
          <a:xfrm>
            <a:off x="324311" y="105841"/>
            <a:ext cx="5027956" cy="7143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>
              <a:lnSpc>
                <a:spcPts val="2800"/>
              </a:lnSpc>
              <a:defRPr sz="2800" b="1" baseline="0">
                <a:ln w="9525">
                  <a:noFill/>
                </a:ln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3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1. </a:t>
            </a:r>
            <a:r>
              <a:rPr lang="ko-KR" altLang="en-US" dirty="0" smtClean="0"/>
              <a:t>마스터 제목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편집</a:t>
            </a:r>
            <a:endParaRPr lang="ko-KR" altLang="en-US" dirty="0"/>
          </a:p>
        </p:txBody>
      </p:sp>
      <p:sp>
        <p:nvSpPr>
          <p:cNvPr id="26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57532" y="958488"/>
            <a:ext cx="4535488" cy="334985"/>
          </a:xfrm>
          <a:prstGeom prst="rect">
            <a:avLst/>
          </a:prstGeom>
        </p:spPr>
        <p:txBody>
          <a:bodyPr/>
          <a:lstStyle>
            <a:lvl1pPr marL="142875" indent="-142875">
              <a:lnSpc>
                <a:spcPct val="120000"/>
              </a:lnSpc>
              <a:spcBef>
                <a:spcPct val="20000"/>
              </a:spcBef>
              <a:spcAft>
                <a:spcPts val="700"/>
              </a:spcAft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142875" indent="-142875">
              <a:lnSpc>
                <a:spcPct val="120000"/>
              </a:lnSpc>
              <a:spcBef>
                <a:spcPct val="20000"/>
              </a:spcBef>
              <a:spcAft>
                <a:spcPts val="700"/>
              </a:spcAft>
            </a:pPr>
            <a:r>
              <a:rPr kumimoji="0"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1.1. </a:t>
            </a:r>
            <a:r>
              <a:rPr kumimoji="0"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소제목을 입력하십시오</a:t>
            </a:r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14" hasCustomPrompt="1"/>
          </p:nvPr>
        </p:nvSpPr>
        <p:spPr>
          <a:xfrm>
            <a:off x="612279" y="1341912"/>
            <a:ext cx="6336704" cy="9329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just" fontAlgn="auto" latinLnBrk="0">
              <a:lnSpc>
                <a:spcPct val="150000"/>
              </a:lnSpc>
              <a:spcBef>
                <a:spcPct val="70000"/>
              </a:spcBef>
              <a:spcAft>
                <a:spcPts val="0"/>
              </a:spcAft>
              <a:buNone/>
              <a:defRPr sz="1200">
                <a:latin typeface="+mn-ea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80975">
              <a:spcBef>
                <a:spcPts val="0"/>
              </a:spcBef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요구사항 </a:t>
            </a:r>
            <a:r>
              <a:rPr lang="en-US" altLang="ko-KR" dirty="0" smtClean="0">
                <a:solidFill>
                  <a:prstClr val="black"/>
                </a:solidFill>
              </a:rPr>
              <a:t>RFP (</a:t>
            </a:r>
            <a:r>
              <a:rPr lang="en-US" altLang="ko-KR" dirty="0" smtClean="0"/>
              <a:t>Request for Proposal</a:t>
            </a:r>
            <a:r>
              <a:rPr lang="en-US" altLang="ko-KR" dirty="0" smtClean="0">
                <a:solidFill>
                  <a:prstClr val="black"/>
                </a:solidFill>
              </a:rPr>
              <a:t>) </a:t>
            </a:r>
            <a:r>
              <a:rPr lang="ko-KR" altLang="en-US" dirty="0" smtClean="0">
                <a:solidFill>
                  <a:prstClr val="black"/>
                </a:solidFill>
              </a:rPr>
              <a:t>요구항목 내용을 표로 작성 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en-US" altLang="ko-KR" dirty="0">
              <a:solidFill>
                <a:prstClr val="black"/>
              </a:solidFill>
            </a:endParaRPr>
          </a:p>
        </p:txBody>
      </p:sp>
      <p:cxnSp>
        <p:nvCxnSpPr>
          <p:cNvPr id="28" name="직선 연결선 27"/>
          <p:cNvCxnSpPr/>
          <p:nvPr userDrawn="1"/>
        </p:nvCxnSpPr>
        <p:spPr>
          <a:xfrm>
            <a:off x="500516" y="1274497"/>
            <a:ext cx="655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494879" y="130135"/>
            <a:ext cx="3936991" cy="715971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16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1. </a:t>
            </a:r>
            <a:r>
              <a:rPr lang="ko-KR" altLang="en-US" dirty="0" smtClean="0"/>
              <a:t>마스터 부제목</a:t>
            </a:r>
            <a:endParaRPr lang="en-US" altLang="ko-KR" dirty="0" smtClean="0"/>
          </a:p>
          <a:p>
            <a:r>
              <a:rPr lang="ko-KR" altLang="en-US" dirty="0" smtClean="0"/>
              <a:t>스타일 편집</a:t>
            </a:r>
            <a:endParaRPr lang="ko-KR" altLang="en-US" dirty="0"/>
          </a:p>
        </p:txBody>
      </p:sp>
      <p:sp>
        <p:nvSpPr>
          <p:cNvPr id="30" name="한쪽 모서리가 둥근 사각형 29"/>
          <p:cNvSpPr/>
          <p:nvPr userDrawn="1"/>
        </p:nvSpPr>
        <p:spPr>
          <a:xfrm flipH="1">
            <a:off x="494483" y="2512930"/>
            <a:ext cx="6573600" cy="928361"/>
          </a:xfrm>
          <a:prstGeom prst="round1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endParaRPr lang="ko-KR" alt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텍스트 개체 틀 3"/>
          <p:cNvSpPr>
            <a:spLocks noGrp="1"/>
          </p:cNvSpPr>
          <p:nvPr>
            <p:ph type="body" sz="half" idx="15" hasCustomPrompt="1"/>
          </p:nvPr>
        </p:nvSpPr>
        <p:spPr>
          <a:xfrm>
            <a:off x="613609" y="2524804"/>
            <a:ext cx="6310294" cy="91903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just" defTabSz="180975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altLang="ko-KR" sz="1200" kern="1200" dirty="0">
                <a:solidFill>
                  <a:prstClr val="black"/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80975">
              <a:spcBef>
                <a:spcPts val="0"/>
              </a:spcBef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요구사항 </a:t>
            </a:r>
            <a:r>
              <a:rPr lang="en-US" altLang="ko-KR" dirty="0" smtClean="0">
                <a:solidFill>
                  <a:prstClr val="black"/>
                </a:solidFill>
              </a:rPr>
              <a:t>RFP (</a:t>
            </a:r>
            <a:r>
              <a:rPr lang="en-US" altLang="ko-KR" dirty="0" smtClean="0"/>
              <a:t>Request for Proposal</a:t>
            </a:r>
            <a:r>
              <a:rPr lang="en-US" altLang="ko-KR" dirty="0" smtClean="0">
                <a:solidFill>
                  <a:prstClr val="black"/>
                </a:solidFill>
              </a:rPr>
              <a:t>) </a:t>
            </a:r>
            <a:r>
              <a:rPr lang="ko-KR" altLang="en-US" dirty="0" smtClean="0">
                <a:solidFill>
                  <a:prstClr val="black"/>
                </a:solidFill>
              </a:rPr>
              <a:t>요구항목 에 대한 </a:t>
            </a:r>
            <a:r>
              <a:rPr lang="ko-KR" altLang="en-US" dirty="0" err="1" smtClean="0">
                <a:solidFill>
                  <a:prstClr val="black"/>
                </a:solidFill>
              </a:rPr>
              <a:t>거버닝은</a:t>
            </a:r>
            <a:r>
              <a:rPr lang="ko-KR" altLang="en-US" dirty="0" smtClean="0">
                <a:solidFill>
                  <a:prstClr val="black"/>
                </a:solidFill>
              </a:rPr>
              <a:t> 줄을 바꾸지 않은 상태로 최대 </a:t>
            </a:r>
            <a:r>
              <a:rPr lang="en-US" altLang="ko-KR" dirty="0" smtClean="0">
                <a:solidFill>
                  <a:prstClr val="black"/>
                </a:solidFill>
              </a:rPr>
              <a:t>3</a:t>
            </a:r>
            <a:r>
              <a:rPr lang="ko-KR" altLang="en-US" dirty="0" smtClean="0">
                <a:solidFill>
                  <a:prstClr val="black"/>
                </a:solidFill>
              </a:rPr>
              <a:t>줄 까지 작성 하도록 하며 작성 스타일은 </a:t>
            </a:r>
            <a:r>
              <a:rPr lang="en-US" altLang="ko-KR" dirty="0" smtClean="0">
                <a:solidFill>
                  <a:prstClr val="black"/>
                </a:solidFill>
              </a:rPr>
              <a:t>( </a:t>
            </a:r>
            <a:r>
              <a:rPr lang="ko-KR" altLang="en-US" dirty="0" err="1" smtClean="0">
                <a:solidFill>
                  <a:prstClr val="black"/>
                </a:solidFill>
              </a:rPr>
              <a:t>맑은고딕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12pt / </a:t>
            </a:r>
            <a:r>
              <a:rPr lang="ko-KR" altLang="en-US" dirty="0" err="1" smtClean="0">
                <a:solidFill>
                  <a:prstClr val="black"/>
                </a:solidFill>
              </a:rPr>
              <a:t>줄간격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1.5(6</a:t>
            </a:r>
            <a:r>
              <a:rPr lang="ko-KR" altLang="en-US" dirty="0" err="1" smtClean="0">
                <a:solidFill>
                  <a:prstClr val="black"/>
                </a:solidFill>
              </a:rPr>
              <a:t>줄이상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1) / </a:t>
            </a:r>
            <a:r>
              <a:rPr lang="ko-KR" altLang="en-US" dirty="0" smtClean="0">
                <a:solidFill>
                  <a:prstClr val="black"/>
                </a:solidFill>
              </a:rPr>
              <a:t>자간 표준</a:t>
            </a:r>
            <a:r>
              <a:rPr lang="en-US" altLang="ko-KR" dirty="0" smtClean="0">
                <a:solidFill>
                  <a:prstClr val="black"/>
                </a:solidFill>
              </a:rPr>
              <a:t>) </a:t>
            </a:r>
            <a:r>
              <a:rPr lang="ko-KR" altLang="en-US" dirty="0" smtClean="0">
                <a:solidFill>
                  <a:prstClr val="black"/>
                </a:solidFill>
              </a:rPr>
              <a:t>으로 한다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32" name="L 도형 31"/>
          <p:cNvSpPr/>
          <p:nvPr userDrawn="1"/>
        </p:nvSpPr>
        <p:spPr bwMode="auto">
          <a:xfrm rot="5400000">
            <a:off x="465337" y="954212"/>
            <a:ext cx="142875" cy="142875"/>
          </a:xfrm>
          <a:prstGeom prst="corne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cxnSp>
        <p:nvCxnSpPr>
          <p:cNvPr id="33" name="직선 연결선 32"/>
          <p:cNvCxnSpPr/>
          <p:nvPr userDrawn="1"/>
        </p:nvCxnSpPr>
        <p:spPr>
          <a:xfrm>
            <a:off x="508018" y="1274497"/>
            <a:ext cx="197646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9346" y="10092337"/>
            <a:ext cx="1471685" cy="38263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 userDrawn="1"/>
        </p:nvSpPr>
        <p:spPr>
          <a:xfrm>
            <a:off x="3625850" y="10187638"/>
            <a:ext cx="288925" cy="28733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6" name="Rectangle 133"/>
          <p:cNvSpPr>
            <a:spLocks noChangeArrowheads="1"/>
          </p:cNvSpPr>
          <p:nvPr userDrawn="1"/>
        </p:nvSpPr>
        <p:spPr bwMode="auto">
          <a:xfrm>
            <a:off x="3440287" y="10247202"/>
            <a:ext cx="67786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96888" indent="-396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95363" indent="-8096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492250" indent="-12065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990725" indent="-16192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fld id="{CCF6C6EE-BF03-4997-964E-AB2BC7E09DA1}" type="slidenum"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pPr algn="ct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10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0"/>
            <a:ext cx="7561264" cy="738188"/>
          </a:xfrm>
          <a:prstGeom prst="rect">
            <a:avLst/>
          </a:prstGeom>
          <a:gradFill>
            <a:gsLst>
              <a:gs pos="95000">
                <a:srgbClr val="414141"/>
              </a:gs>
              <a:gs pos="96000">
                <a:schemeClr val="bg1"/>
              </a:gs>
            </a:gsLst>
            <a:lin ang="5400000" scaled="0"/>
          </a:gradFill>
          <a:ln>
            <a:noFill/>
          </a:ln>
          <a:effectLst>
            <a:outerShdw blurRad="1270000" dist="254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한쪽 모서리가 둥근 사각형 23"/>
          <p:cNvSpPr/>
          <p:nvPr userDrawn="1"/>
        </p:nvSpPr>
        <p:spPr>
          <a:xfrm flipH="1">
            <a:off x="492115" y="1346505"/>
            <a:ext cx="6573600" cy="928361"/>
          </a:xfrm>
          <a:prstGeom prst="round1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endParaRPr lang="ko-KR" alt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제목 1"/>
          <p:cNvSpPr>
            <a:spLocks noGrp="1"/>
          </p:cNvSpPr>
          <p:nvPr>
            <p:ph type="title" hasCustomPrompt="1"/>
          </p:nvPr>
        </p:nvSpPr>
        <p:spPr>
          <a:xfrm>
            <a:off x="324311" y="105841"/>
            <a:ext cx="5027956" cy="7143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>
              <a:lnSpc>
                <a:spcPts val="2800"/>
              </a:lnSpc>
              <a:defRPr sz="2800" b="1" baseline="0">
                <a:ln w="9525">
                  <a:noFill/>
                </a:ln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3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1. </a:t>
            </a:r>
            <a:r>
              <a:rPr lang="ko-KR" altLang="en-US" dirty="0" smtClean="0"/>
              <a:t>마스터 제목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편집</a:t>
            </a:r>
            <a:endParaRPr lang="ko-KR" altLang="en-US" dirty="0"/>
          </a:p>
        </p:txBody>
      </p:sp>
      <p:sp>
        <p:nvSpPr>
          <p:cNvPr id="26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557532" y="958488"/>
            <a:ext cx="4535488" cy="334985"/>
          </a:xfrm>
          <a:prstGeom prst="rect">
            <a:avLst/>
          </a:prstGeom>
        </p:spPr>
        <p:txBody>
          <a:bodyPr/>
          <a:lstStyle>
            <a:lvl1pPr marL="142875" indent="-142875">
              <a:lnSpc>
                <a:spcPct val="120000"/>
              </a:lnSpc>
              <a:spcBef>
                <a:spcPct val="20000"/>
              </a:spcBef>
              <a:spcAft>
                <a:spcPts val="700"/>
              </a:spcAft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142875" indent="-142875">
              <a:lnSpc>
                <a:spcPct val="120000"/>
              </a:lnSpc>
              <a:spcBef>
                <a:spcPct val="20000"/>
              </a:spcBef>
              <a:spcAft>
                <a:spcPts val="700"/>
              </a:spcAft>
            </a:pPr>
            <a:r>
              <a:rPr kumimoji="0" lang="en-US" altLang="ko-KR" sz="1400" dirty="0" smtClean="0">
                <a:solidFill>
                  <a:srgbClr val="000000"/>
                </a:solidFill>
                <a:latin typeface="+mn-ea"/>
                <a:ea typeface="+mn-ea"/>
              </a:rPr>
              <a:t>1.1. </a:t>
            </a:r>
            <a:r>
              <a:rPr kumimoji="0" lang="ko-KR" altLang="en-US" sz="1400" dirty="0" smtClean="0">
                <a:solidFill>
                  <a:srgbClr val="000000"/>
                </a:solidFill>
                <a:latin typeface="+mn-ea"/>
                <a:ea typeface="+mn-ea"/>
              </a:rPr>
              <a:t>소제목을 입력하십시오</a:t>
            </a:r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14" hasCustomPrompt="1"/>
          </p:nvPr>
        </p:nvSpPr>
        <p:spPr>
          <a:xfrm>
            <a:off x="612279" y="1341912"/>
            <a:ext cx="6336704" cy="9329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just" fontAlgn="auto" latinLnBrk="0">
              <a:lnSpc>
                <a:spcPct val="150000"/>
              </a:lnSpc>
              <a:spcBef>
                <a:spcPct val="70000"/>
              </a:spcBef>
              <a:spcAft>
                <a:spcPts val="0"/>
              </a:spcAft>
              <a:buNone/>
              <a:defRPr sz="1200">
                <a:latin typeface="+mn-ea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80975">
              <a:spcBef>
                <a:spcPts val="0"/>
              </a:spcBef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요구사항 </a:t>
            </a:r>
            <a:r>
              <a:rPr lang="en-US" altLang="ko-KR" dirty="0" smtClean="0">
                <a:solidFill>
                  <a:prstClr val="black"/>
                </a:solidFill>
              </a:rPr>
              <a:t>RFP (</a:t>
            </a:r>
            <a:r>
              <a:rPr lang="en-US" altLang="ko-KR" dirty="0" smtClean="0"/>
              <a:t>Request for Proposal</a:t>
            </a:r>
            <a:r>
              <a:rPr lang="en-US" altLang="ko-KR" dirty="0" smtClean="0">
                <a:solidFill>
                  <a:prstClr val="black"/>
                </a:solidFill>
              </a:rPr>
              <a:t>) </a:t>
            </a:r>
            <a:r>
              <a:rPr lang="ko-KR" altLang="en-US" dirty="0" smtClean="0">
                <a:solidFill>
                  <a:prstClr val="black"/>
                </a:solidFill>
              </a:rPr>
              <a:t>요구항목 내용을 표로 작성 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en-US" altLang="ko-KR" dirty="0">
              <a:solidFill>
                <a:prstClr val="black"/>
              </a:solidFill>
            </a:endParaRPr>
          </a:p>
        </p:txBody>
      </p:sp>
      <p:cxnSp>
        <p:nvCxnSpPr>
          <p:cNvPr id="28" name="직선 연결선 27"/>
          <p:cNvCxnSpPr/>
          <p:nvPr userDrawn="1"/>
        </p:nvCxnSpPr>
        <p:spPr>
          <a:xfrm>
            <a:off x="500516" y="1274497"/>
            <a:ext cx="655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494879" y="130135"/>
            <a:ext cx="3936991" cy="715971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16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1. </a:t>
            </a:r>
            <a:r>
              <a:rPr lang="ko-KR" altLang="en-US" dirty="0" smtClean="0"/>
              <a:t>마스터 부제목</a:t>
            </a:r>
            <a:endParaRPr lang="en-US" altLang="ko-KR" dirty="0" smtClean="0"/>
          </a:p>
          <a:p>
            <a:r>
              <a:rPr lang="ko-KR" altLang="en-US" dirty="0" smtClean="0"/>
              <a:t>스타일 편집</a:t>
            </a:r>
            <a:endParaRPr lang="ko-KR" altLang="en-US" dirty="0"/>
          </a:p>
        </p:txBody>
      </p:sp>
      <p:sp>
        <p:nvSpPr>
          <p:cNvPr id="30" name="한쪽 모서리가 둥근 사각형 29"/>
          <p:cNvSpPr/>
          <p:nvPr userDrawn="1"/>
        </p:nvSpPr>
        <p:spPr>
          <a:xfrm flipH="1">
            <a:off x="494483" y="2512930"/>
            <a:ext cx="6573600" cy="1249594"/>
          </a:xfrm>
          <a:prstGeom prst="round1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/>
            <a:endParaRPr lang="ko-KR" alt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텍스트 개체 틀 3"/>
          <p:cNvSpPr>
            <a:spLocks noGrp="1"/>
          </p:cNvSpPr>
          <p:nvPr>
            <p:ph type="body" sz="half" idx="15" hasCustomPrompt="1"/>
          </p:nvPr>
        </p:nvSpPr>
        <p:spPr>
          <a:xfrm>
            <a:off x="613609" y="2524804"/>
            <a:ext cx="6310294" cy="12377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just" defTabSz="180975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lang="en-US" altLang="ko-KR" sz="1200" kern="1200" dirty="0">
                <a:solidFill>
                  <a:prstClr val="black"/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80975">
              <a:spcBef>
                <a:spcPts val="0"/>
              </a:spcBef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요구사항 </a:t>
            </a:r>
            <a:r>
              <a:rPr lang="en-US" altLang="ko-KR" dirty="0" smtClean="0">
                <a:solidFill>
                  <a:prstClr val="black"/>
                </a:solidFill>
              </a:rPr>
              <a:t>RFP (</a:t>
            </a:r>
            <a:r>
              <a:rPr lang="en-US" altLang="ko-KR" dirty="0" smtClean="0"/>
              <a:t>Request for Proposal</a:t>
            </a:r>
            <a:r>
              <a:rPr lang="en-US" altLang="ko-KR" dirty="0" smtClean="0">
                <a:solidFill>
                  <a:prstClr val="black"/>
                </a:solidFill>
              </a:rPr>
              <a:t>) </a:t>
            </a:r>
            <a:r>
              <a:rPr lang="ko-KR" altLang="en-US" dirty="0" smtClean="0">
                <a:solidFill>
                  <a:prstClr val="black"/>
                </a:solidFill>
              </a:rPr>
              <a:t>요구항목 에 대한 </a:t>
            </a:r>
            <a:r>
              <a:rPr lang="ko-KR" altLang="en-US" dirty="0" err="1" smtClean="0">
                <a:solidFill>
                  <a:prstClr val="black"/>
                </a:solidFill>
              </a:rPr>
              <a:t>거버닝은</a:t>
            </a:r>
            <a:r>
              <a:rPr lang="ko-KR" altLang="en-US" dirty="0" smtClean="0">
                <a:solidFill>
                  <a:prstClr val="black"/>
                </a:solidFill>
              </a:rPr>
              <a:t> 줄을 바꾸지 않은 상태로 최대 </a:t>
            </a:r>
            <a:r>
              <a:rPr lang="en-US" altLang="ko-KR" dirty="0" smtClean="0">
                <a:solidFill>
                  <a:prstClr val="black"/>
                </a:solidFill>
              </a:rPr>
              <a:t>3</a:t>
            </a:r>
            <a:r>
              <a:rPr lang="ko-KR" altLang="en-US" dirty="0" smtClean="0">
                <a:solidFill>
                  <a:prstClr val="black"/>
                </a:solidFill>
              </a:rPr>
              <a:t>줄 까지 작성 하도록 하며 작성 스타일은 </a:t>
            </a:r>
            <a:r>
              <a:rPr lang="en-US" altLang="ko-KR" dirty="0" smtClean="0">
                <a:solidFill>
                  <a:prstClr val="black"/>
                </a:solidFill>
              </a:rPr>
              <a:t>( </a:t>
            </a:r>
            <a:r>
              <a:rPr lang="ko-KR" altLang="en-US" dirty="0" err="1" smtClean="0">
                <a:solidFill>
                  <a:prstClr val="black"/>
                </a:solidFill>
              </a:rPr>
              <a:t>맑은고딕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12pt / </a:t>
            </a:r>
            <a:r>
              <a:rPr lang="ko-KR" altLang="en-US" dirty="0" err="1" smtClean="0">
                <a:solidFill>
                  <a:prstClr val="black"/>
                </a:solidFill>
              </a:rPr>
              <a:t>줄간격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1.5(6</a:t>
            </a:r>
            <a:r>
              <a:rPr lang="ko-KR" altLang="en-US" dirty="0" err="1" smtClean="0">
                <a:solidFill>
                  <a:prstClr val="black"/>
                </a:solidFill>
              </a:rPr>
              <a:t>줄이상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1) / </a:t>
            </a:r>
            <a:r>
              <a:rPr lang="ko-KR" altLang="en-US" dirty="0" smtClean="0">
                <a:solidFill>
                  <a:prstClr val="black"/>
                </a:solidFill>
              </a:rPr>
              <a:t>자간 표준</a:t>
            </a:r>
            <a:r>
              <a:rPr lang="en-US" altLang="ko-KR" dirty="0" smtClean="0">
                <a:solidFill>
                  <a:prstClr val="black"/>
                </a:solidFill>
              </a:rPr>
              <a:t>) </a:t>
            </a:r>
            <a:r>
              <a:rPr lang="ko-KR" altLang="en-US" dirty="0" smtClean="0">
                <a:solidFill>
                  <a:prstClr val="black"/>
                </a:solidFill>
              </a:rPr>
              <a:t>으로 한다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32" name="L 도형 31"/>
          <p:cNvSpPr/>
          <p:nvPr userDrawn="1"/>
        </p:nvSpPr>
        <p:spPr bwMode="auto">
          <a:xfrm rot="5400000">
            <a:off x="465337" y="954212"/>
            <a:ext cx="142875" cy="142875"/>
          </a:xfrm>
          <a:prstGeom prst="corner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cxnSp>
        <p:nvCxnSpPr>
          <p:cNvPr id="33" name="직선 연결선 32"/>
          <p:cNvCxnSpPr/>
          <p:nvPr userDrawn="1"/>
        </p:nvCxnSpPr>
        <p:spPr>
          <a:xfrm>
            <a:off x="508018" y="1274497"/>
            <a:ext cx="1976469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9346" y="10092337"/>
            <a:ext cx="1471685" cy="38263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 userDrawn="1"/>
        </p:nvSpPr>
        <p:spPr>
          <a:xfrm>
            <a:off x="3625850" y="10187638"/>
            <a:ext cx="288925" cy="28733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6" name="Rectangle 133"/>
          <p:cNvSpPr>
            <a:spLocks noChangeArrowheads="1"/>
          </p:cNvSpPr>
          <p:nvPr userDrawn="1"/>
        </p:nvSpPr>
        <p:spPr bwMode="auto">
          <a:xfrm>
            <a:off x="3440287" y="10247202"/>
            <a:ext cx="67786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96888" indent="-396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95363" indent="-8096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492250" indent="-12065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990725" indent="-16192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fld id="{CCF6C6EE-BF03-4997-964E-AB2BC7E09DA1}" type="slidenum">
              <a:rPr lang="en-US" altLang="ko-KR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pPr algn="ct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1000" b="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7561264" cy="738188"/>
          </a:xfrm>
          <a:prstGeom prst="rect">
            <a:avLst/>
          </a:prstGeom>
          <a:gradFill>
            <a:gsLst>
              <a:gs pos="95000">
                <a:srgbClr val="414141"/>
              </a:gs>
              <a:gs pos="96000">
                <a:schemeClr val="bg1"/>
              </a:gs>
            </a:gsLst>
            <a:lin ang="5400000" scaled="0"/>
          </a:gradFill>
          <a:ln>
            <a:noFill/>
          </a:ln>
          <a:effectLst>
            <a:outerShdw blurRad="1270000" dist="254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324311" y="105841"/>
            <a:ext cx="5027956" cy="7143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>
              <a:lnSpc>
                <a:spcPts val="2800"/>
              </a:lnSpc>
              <a:defRPr sz="2800" b="1" baseline="0">
                <a:ln w="9525">
                  <a:noFill/>
                </a:ln>
                <a:solidFill>
                  <a:schemeClr val="bg1"/>
                </a:solidFill>
                <a:effectLst>
                  <a:outerShdw blurRad="50800" dist="25400" dir="5400000" algn="t" rotWithShape="0">
                    <a:prstClr val="black">
                      <a:alpha val="3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en-US" altLang="ko-KR" dirty="0" smtClean="0"/>
              <a:t>1. </a:t>
            </a:r>
            <a:r>
              <a:rPr lang="ko-KR" altLang="en-US" dirty="0" smtClean="0"/>
              <a:t>마스터 제목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스타일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편집</a:t>
            </a:r>
            <a:endParaRPr lang="ko-KR" altLang="en-US" dirty="0"/>
          </a:p>
        </p:txBody>
      </p:sp>
      <p:sp>
        <p:nvSpPr>
          <p:cNvPr id="10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494879" y="130135"/>
            <a:ext cx="3936991" cy="715971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ts val="16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1. </a:t>
            </a:r>
            <a:r>
              <a:rPr lang="ko-KR" altLang="en-US" dirty="0" smtClean="0"/>
              <a:t>마스터 부제목</a:t>
            </a:r>
            <a:endParaRPr lang="en-US" altLang="ko-KR" dirty="0" smtClean="0"/>
          </a:p>
          <a:p>
            <a:r>
              <a:rPr lang="ko-KR" altLang="en-US" dirty="0" smtClean="0"/>
              <a:t>스타일 편집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09346" y="10092337"/>
            <a:ext cx="1471685" cy="382639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902" r:id="rId2"/>
    <p:sldLayoutId id="2147483891" r:id="rId3"/>
    <p:sldLayoutId id="2147483869" r:id="rId4"/>
    <p:sldLayoutId id="2147483909" r:id="rId5"/>
    <p:sldLayoutId id="2147483907" r:id="rId6"/>
    <p:sldLayoutId id="2147483904" r:id="rId7"/>
    <p:sldLayoutId id="2147483910" r:id="rId8"/>
    <p:sldLayoutId id="2147483903" r:id="rId9"/>
    <p:sldLayoutId id="2147483901" r:id="rId10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n-ea"/>
          <a:ea typeface="+mn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8.png"/><Relationship Id="rId7" Type="http://schemas.openxmlformats.org/officeDocument/2006/relationships/image" Target="../media/image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2**.2**.1**.1**:808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88543" y="4327816"/>
            <a:ext cx="3932510" cy="903304"/>
          </a:xfrm>
        </p:spPr>
        <p:txBody>
          <a:bodyPr/>
          <a:lstStyle/>
          <a:p>
            <a:pPr algn="r"/>
            <a:r>
              <a:rPr lang="en-US" altLang="ko-KR" sz="3200" dirty="0" smtClean="0"/>
              <a:t>How To</a:t>
            </a:r>
            <a:endParaRPr lang="ko-KR" altLang="en-US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44" y="3186469"/>
            <a:ext cx="4536503" cy="104217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579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24311" y="99250"/>
            <a:ext cx="5027956" cy="71438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Ⅱ</a:t>
            </a:r>
            <a:r>
              <a:rPr lang="en-US" altLang="ko-KR" dirty="0"/>
              <a:t>. </a:t>
            </a:r>
            <a:r>
              <a:rPr lang="en-US" altLang="ko-KR" dirty="0">
                <a:ln w="18415" cmpd="sng">
                  <a:noFill/>
                  <a:prstDash val="solid"/>
                </a:ln>
                <a:latin typeface="+mn-ea"/>
              </a:rPr>
              <a:t>Dashboard</a:t>
            </a:r>
            <a:endParaRPr lang="ko-KR" altLang="en-US" dirty="0"/>
          </a:p>
        </p:txBody>
      </p:sp>
      <p:sp>
        <p:nvSpPr>
          <p:cNvPr id="34" name="내용 개체 틀 1"/>
          <p:cNvSpPr txBox="1">
            <a:spLocks/>
          </p:cNvSpPr>
          <p:nvPr/>
        </p:nvSpPr>
        <p:spPr>
          <a:xfrm>
            <a:off x="647989" y="882205"/>
            <a:ext cx="6405170" cy="273630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② 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에 연결 중인 전체 클라이언트 수에 대한 현황 표시 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기본단위는 </a:t>
            </a:r>
            <a:r>
              <a:rPr lang="en-US" altLang="ko-KR" sz="1200" dirty="0" smtClean="0">
                <a:latin typeface="+mn-ea"/>
                <a:ea typeface="+mn-ea"/>
              </a:rPr>
              <a:t>K(=1,000) </a:t>
            </a:r>
            <a:r>
              <a:rPr lang="ko-KR" altLang="en-US" sz="1200" dirty="0">
                <a:latin typeface="+mn-ea"/>
                <a:ea typeface="+mn-ea"/>
              </a:rPr>
              <a:t>이며</a:t>
            </a:r>
            <a:r>
              <a:rPr lang="en-US" altLang="ko-KR" sz="1200" dirty="0">
                <a:latin typeface="+mn-ea"/>
                <a:ea typeface="+mn-ea"/>
              </a:rPr>
              <a:t>,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단위는 </a:t>
            </a:r>
            <a:r>
              <a:rPr lang="en-US" altLang="ko-KR" sz="1200" dirty="0">
                <a:latin typeface="+mn-ea"/>
                <a:ea typeface="+mn-ea"/>
              </a:rPr>
              <a:t>“</a:t>
            </a:r>
            <a:r>
              <a:rPr lang="ko-KR" altLang="en-US" sz="1200" dirty="0">
                <a:latin typeface="+mn-ea"/>
                <a:ea typeface="+mn-ea"/>
              </a:rPr>
              <a:t>상태정보 확인</a:t>
            </a:r>
            <a:r>
              <a:rPr lang="en-US" altLang="ko-KR" sz="1200" dirty="0">
                <a:latin typeface="+mn-ea"/>
                <a:ea typeface="+mn-ea"/>
              </a:rPr>
              <a:t>” </a:t>
            </a:r>
            <a:r>
              <a:rPr lang="ko-KR" altLang="en-US" sz="1200" dirty="0" smtClean="0">
                <a:latin typeface="+mn-ea"/>
                <a:ea typeface="+mn-ea"/>
              </a:rPr>
              <a:t>참조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Current : </a:t>
            </a:r>
            <a:r>
              <a:rPr lang="ko-KR" altLang="en-US" sz="1200" dirty="0" smtClean="0">
                <a:latin typeface="+mn-ea"/>
                <a:ea typeface="+mn-ea"/>
              </a:rPr>
              <a:t>현재 연</a:t>
            </a:r>
            <a:r>
              <a:rPr lang="ko-KR" altLang="en-US" sz="1200" dirty="0">
                <a:latin typeface="+mn-ea"/>
                <a:ea typeface="+mn-ea"/>
              </a:rPr>
              <a:t>결</a:t>
            </a:r>
            <a:r>
              <a:rPr lang="ko-KR" altLang="en-US" sz="1200" dirty="0" smtClean="0">
                <a:latin typeface="+mn-ea"/>
                <a:ea typeface="+mn-ea"/>
              </a:rPr>
              <a:t> 중인 클라이언트 수</a:t>
            </a:r>
            <a:endParaRPr lang="en-US" altLang="ko-KR" sz="1200" dirty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Max : </a:t>
            </a:r>
            <a:r>
              <a:rPr lang="ko-KR" altLang="en-US" sz="1200" dirty="0" smtClean="0">
                <a:latin typeface="+mn-ea"/>
                <a:ea typeface="+mn-ea"/>
              </a:rPr>
              <a:t>현재 시간을 기준으로 지난 </a:t>
            </a:r>
            <a:r>
              <a:rPr lang="en-US" altLang="ko-KR" sz="1200" dirty="0" smtClean="0">
                <a:latin typeface="+mn-ea"/>
                <a:ea typeface="+mn-ea"/>
              </a:rPr>
              <a:t>60</a:t>
            </a:r>
            <a:r>
              <a:rPr lang="ko-KR" altLang="en-US" sz="1200" dirty="0" smtClean="0">
                <a:latin typeface="+mn-ea"/>
                <a:ea typeface="+mn-ea"/>
              </a:rPr>
              <a:t>분 동안의 최대 동시 연결 클라이언트 수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③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 성능에 대한 현황을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Current : </a:t>
            </a:r>
            <a:r>
              <a:rPr lang="ko-KR" altLang="en-US" sz="1200" dirty="0" smtClean="0">
                <a:latin typeface="+mn-ea"/>
                <a:ea typeface="+mn-ea"/>
              </a:rPr>
              <a:t>현재 성능 수치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Max : </a:t>
            </a:r>
            <a:r>
              <a:rPr lang="ko-KR" altLang="en-US" sz="1200" dirty="0" smtClean="0">
                <a:latin typeface="+mn-ea"/>
                <a:ea typeface="+mn-ea"/>
              </a:rPr>
              <a:t>현재 시간을 기준으로 지난 </a:t>
            </a:r>
            <a:r>
              <a:rPr lang="en-US" altLang="ko-KR" sz="1200" dirty="0" smtClean="0">
                <a:latin typeface="+mn-ea"/>
                <a:ea typeface="+mn-ea"/>
              </a:rPr>
              <a:t>60</a:t>
            </a:r>
            <a:r>
              <a:rPr lang="ko-KR" altLang="en-US" sz="1200" dirty="0" smtClean="0">
                <a:latin typeface="+mn-ea"/>
                <a:ea typeface="+mn-ea"/>
              </a:rPr>
              <a:t>분 동안 최대 성능 수치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19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en-US" altLang="ko-KR" dirty="0" smtClean="0"/>
              <a:t>Dashboard </a:t>
            </a:r>
            <a:r>
              <a:rPr lang="ko-KR" altLang="en-US" dirty="0" smtClean="0"/>
              <a:t>보기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내용 개체 틀 1"/>
          <p:cNvSpPr txBox="1">
            <a:spLocks/>
          </p:cNvSpPr>
          <p:nvPr/>
        </p:nvSpPr>
        <p:spPr>
          <a:xfrm>
            <a:off x="589699" y="5562724"/>
            <a:ext cx="6463460" cy="99364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endParaRPr lang="en-US" altLang="ko-KR" sz="1200" dirty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4478" r="192"/>
          <a:stretch/>
        </p:blipFill>
        <p:spPr>
          <a:xfrm>
            <a:off x="612279" y="3618508"/>
            <a:ext cx="6428456" cy="129633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23029" y="39065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③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420591" y="3943638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srgbClr val="00B0F0"/>
                </a:solidFill>
                <a:latin typeface="맑은 고딕"/>
                <a:ea typeface="맑은 고딕"/>
              </a:rPr>
              <a:t>②</a:t>
            </a:r>
            <a:endParaRPr lang="ko-KR" altLang="en-US" sz="1600" b="1" dirty="0">
              <a:solidFill>
                <a:srgbClr val="00B0F0"/>
              </a:solidFill>
              <a:latin typeface="맑은 고딕"/>
              <a:ea typeface="맑은 고딕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21747" y="394890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①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grpSp>
        <p:nvGrpSpPr>
          <p:cNvPr id="38" name="그룹 6"/>
          <p:cNvGrpSpPr/>
          <p:nvPr/>
        </p:nvGrpSpPr>
        <p:grpSpPr>
          <a:xfrm>
            <a:off x="540271" y="5143054"/>
            <a:ext cx="6500464" cy="347662"/>
            <a:chOff x="525463" y="2754411"/>
            <a:chExt cx="6500464" cy="347662"/>
          </a:xfrm>
        </p:grpSpPr>
        <p:sp>
          <p:nvSpPr>
            <p:cNvPr id="39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/>
                  <a:ea typeface="맑은 고딕"/>
                </a:rPr>
                <a:t>    </a:t>
              </a:r>
              <a:r>
                <a:rPr kumimoji="0" lang="en-US" altLang="ko-KR" sz="1400" b="1" kern="0" dirty="0" smtClean="0">
                  <a:latin typeface="맑은 고딕"/>
                  <a:ea typeface="맑은 고딕"/>
                </a:rPr>
                <a:t>Service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패</a:t>
              </a:r>
              <a:r>
                <a:rPr kumimoji="0" lang="ko-KR" altLang="en-US" sz="1400" b="1" kern="0" dirty="0">
                  <a:latin typeface="맑은 고딕"/>
                  <a:ea typeface="맑은 고딕"/>
                </a:rPr>
                <a:t>널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40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41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2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43" name="내용 개체 틀 1"/>
          <p:cNvSpPr txBox="1">
            <a:spLocks/>
          </p:cNvSpPr>
          <p:nvPr/>
        </p:nvSpPr>
        <p:spPr>
          <a:xfrm>
            <a:off x="612278" y="5490716"/>
            <a:ext cx="6428457" cy="505866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전체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의 상태를 확인 합니다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 정보 </a:t>
            </a:r>
            <a:r>
              <a:rPr lang="en-US" altLang="ko-KR" sz="1200" dirty="0" smtClean="0">
                <a:latin typeface="+mn-ea"/>
                <a:ea typeface="+mn-ea"/>
              </a:rPr>
              <a:t>: Service</a:t>
            </a:r>
            <a:r>
              <a:rPr lang="ko-KR" altLang="en-US" sz="1200" dirty="0" smtClean="0">
                <a:latin typeface="+mn-ea"/>
                <a:ea typeface="+mn-ea"/>
              </a:rPr>
              <a:t> 이름</a:t>
            </a:r>
            <a:r>
              <a:rPr lang="en-US" altLang="ko-KR" sz="1200" dirty="0" smtClean="0">
                <a:latin typeface="+mn-ea"/>
                <a:ea typeface="+mn-ea"/>
              </a:rPr>
              <a:t>, Service</a:t>
            </a:r>
            <a:r>
              <a:rPr lang="ko-KR" altLang="en-US" sz="1200" dirty="0" smtClean="0">
                <a:latin typeface="+mn-ea"/>
                <a:ea typeface="+mn-ea"/>
              </a:rPr>
              <a:t> 타입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dirty="0" smtClean="0">
                <a:latin typeface="+mn-ea"/>
                <a:ea typeface="+mn-ea"/>
              </a:rPr>
              <a:t>각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에서 사용하는 데이터 용량을 백분율</a:t>
            </a:r>
            <a:r>
              <a:rPr lang="en-US" altLang="ko-KR" sz="1200" dirty="0" smtClean="0">
                <a:latin typeface="+mn-ea"/>
                <a:ea typeface="+mn-ea"/>
              </a:rPr>
              <a:t>(%)</a:t>
            </a:r>
            <a:r>
              <a:rPr lang="ko-KR" altLang="en-US" sz="1200" dirty="0" smtClean="0">
                <a:latin typeface="+mn-ea"/>
                <a:ea typeface="+mn-ea"/>
              </a:rPr>
              <a:t>로 표시 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 장애 등급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Critical : </a:t>
            </a:r>
            <a:r>
              <a:rPr lang="ko-KR" altLang="en-US" sz="1200" dirty="0" smtClean="0">
                <a:latin typeface="+mn-ea"/>
                <a:ea typeface="+mn-ea"/>
              </a:rPr>
              <a:t>붉은색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en-US" altLang="ko-KR" sz="1200" dirty="0">
                <a:latin typeface="+mn-ea"/>
                <a:ea typeface="+mn-ea"/>
              </a:rPr>
              <a:t>Major: </a:t>
            </a:r>
            <a:r>
              <a:rPr lang="ko-KR" altLang="en-US" sz="1200" dirty="0" smtClean="0">
                <a:latin typeface="+mn-ea"/>
                <a:ea typeface="+mn-ea"/>
              </a:rPr>
              <a:t>주황색</a:t>
            </a:r>
            <a:r>
              <a:rPr lang="en-US" altLang="ko-KR" sz="1200" dirty="0" smtClean="0">
                <a:latin typeface="+mn-ea"/>
                <a:ea typeface="+mn-ea"/>
              </a:rPr>
              <a:t>, Minor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노란색</a:t>
            </a:r>
            <a:r>
              <a:rPr lang="en-US" altLang="ko-KR" sz="1200" dirty="0">
                <a:latin typeface="+mn-ea"/>
                <a:ea typeface="+mn-ea"/>
              </a:rPr>
              <a:t>, Normal: </a:t>
            </a:r>
            <a:r>
              <a:rPr lang="ko-KR" altLang="en-US" sz="1200" dirty="0">
                <a:latin typeface="+mn-ea"/>
                <a:ea typeface="+mn-ea"/>
              </a:rPr>
              <a:t>초록색 </a:t>
            </a:r>
            <a:endParaRPr lang="en-US" altLang="ko-KR" sz="1200" dirty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 다이어그램 표시변경</a:t>
            </a:r>
            <a:r>
              <a:rPr lang="en-US" altLang="ko-KR" sz="1200" dirty="0" smtClean="0">
                <a:latin typeface="+mn-ea"/>
                <a:ea typeface="+mn-ea"/>
              </a:rPr>
              <a:t>:</a:t>
            </a:r>
            <a:r>
              <a:rPr lang="ko-KR" altLang="en-US" sz="1200" dirty="0" smtClean="0">
                <a:latin typeface="+mn-ea"/>
                <a:ea typeface="+mn-ea"/>
              </a:rPr>
              <a:t> 선택한 항목에 따라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 다이어그램 표시가 변경됩니다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Severity : </a:t>
            </a:r>
            <a:r>
              <a:rPr lang="ko-KR" altLang="en-US" sz="1200" dirty="0" smtClean="0">
                <a:latin typeface="+mn-ea"/>
                <a:ea typeface="+mn-ea"/>
              </a:rPr>
              <a:t>장애 등급에 따라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들을 타일 배치로 정렬합니다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Usage : Service </a:t>
            </a:r>
            <a:r>
              <a:rPr lang="ko-KR" altLang="en-US" sz="1200" dirty="0" smtClean="0">
                <a:latin typeface="+mn-ea"/>
                <a:ea typeface="+mn-ea"/>
              </a:rPr>
              <a:t>에서 사용 중인 용량 비율</a:t>
            </a:r>
            <a:r>
              <a:rPr lang="en-US" altLang="ko-KR" sz="1200" dirty="0" smtClean="0">
                <a:latin typeface="+mn-ea"/>
                <a:ea typeface="+mn-ea"/>
              </a:rPr>
              <a:t>({</a:t>
            </a:r>
            <a:r>
              <a:rPr lang="ko-KR" altLang="en-US" sz="1200" dirty="0" smtClean="0">
                <a:latin typeface="+mn-ea"/>
                <a:ea typeface="+mn-ea"/>
              </a:rPr>
              <a:t>실 사용 용량</a:t>
            </a:r>
            <a:r>
              <a:rPr lang="en-US" altLang="ko-KR" sz="1200" dirty="0" smtClean="0">
                <a:latin typeface="+mn-ea"/>
                <a:ea typeface="+mn-ea"/>
              </a:rPr>
              <a:t>/ </a:t>
            </a:r>
            <a:r>
              <a:rPr lang="ko-KR" altLang="en-US" sz="1200" dirty="0" smtClean="0">
                <a:latin typeface="+mn-ea"/>
                <a:ea typeface="+mn-ea"/>
              </a:rPr>
              <a:t>가용 용량</a:t>
            </a:r>
            <a:r>
              <a:rPr lang="en-US" altLang="ko-KR" sz="1200" dirty="0" smtClean="0">
                <a:latin typeface="+mn-ea"/>
                <a:ea typeface="+mn-ea"/>
              </a:rPr>
              <a:t>}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* 100%) </a:t>
            </a:r>
            <a:r>
              <a:rPr lang="ko-KR" altLang="en-US" sz="1200" dirty="0" smtClean="0">
                <a:latin typeface="+mn-ea"/>
                <a:ea typeface="+mn-ea"/>
              </a:rPr>
              <a:t>에 따라 정렬합니다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Diagram/Table : Toggle</a:t>
            </a:r>
            <a:r>
              <a:rPr lang="ko-KR" altLang="en-US" sz="1200" dirty="0" smtClean="0">
                <a:latin typeface="+mn-ea"/>
                <a:ea typeface="+mn-ea"/>
              </a:rPr>
              <a:t> 버튼으로 선택한 기준에 따라 화면에 표시됩니다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 -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Diagram : </a:t>
            </a:r>
            <a:r>
              <a:rPr lang="ko-KR" altLang="en-US" sz="1200" dirty="0" smtClean="0">
                <a:latin typeface="+mn-ea"/>
                <a:ea typeface="+mn-ea"/>
              </a:rPr>
              <a:t>파일 아이콘 상태로 화면 출력 </a:t>
            </a:r>
            <a:endParaRPr lang="en-US" altLang="ko-KR" sz="1200" dirty="0" smtClean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</a:pP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   -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Table : Data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grid</a:t>
            </a:r>
            <a:r>
              <a:rPr lang="ko-KR" altLang="en-US" sz="1200" dirty="0" smtClean="0">
                <a:latin typeface="+mn-ea"/>
                <a:ea typeface="+mn-ea"/>
              </a:rPr>
              <a:t> 형태로 화면 출력</a:t>
            </a:r>
            <a:endParaRPr lang="en-US" altLang="ko-KR" sz="1200" dirty="0" smtClean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</a:pP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443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12" y="984613"/>
            <a:ext cx="6684231" cy="2644015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24311" y="99250"/>
            <a:ext cx="5027956" cy="71438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Ⅱ</a:t>
            </a:r>
            <a:r>
              <a:rPr lang="en-US" altLang="ko-KR" dirty="0"/>
              <a:t>. </a:t>
            </a:r>
            <a:r>
              <a:rPr lang="en-US" altLang="ko-KR" dirty="0">
                <a:ln w="18415" cmpd="sng">
                  <a:noFill/>
                  <a:prstDash val="solid"/>
                </a:ln>
                <a:latin typeface="+mn-ea"/>
              </a:rPr>
              <a:t>Dashboard</a:t>
            </a:r>
            <a:endParaRPr lang="ko-KR" altLang="en-US" dirty="0"/>
          </a:p>
        </p:txBody>
      </p:sp>
      <p:sp>
        <p:nvSpPr>
          <p:cNvPr id="19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en-US" altLang="ko-KR" dirty="0" smtClean="0"/>
              <a:t>Dashboard </a:t>
            </a:r>
            <a:r>
              <a:rPr lang="ko-KR" altLang="en-US" dirty="0" smtClean="0"/>
              <a:t>보기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내용 개체 틀 1"/>
          <p:cNvSpPr txBox="1">
            <a:spLocks/>
          </p:cNvSpPr>
          <p:nvPr/>
        </p:nvSpPr>
        <p:spPr>
          <a:xfrm>
            <a:off x="589699" y="5562724"/>
            <a:ext cx="6463460" cy="99364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92799" y="94917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③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26485" y="2106340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srgbClr val="00B0F0"/>
                </a:solidFill>
                <a:latin typeface="맑은 고딕"/>
                <a:ea typeface="맑은 고딕"/>
              </a:rPr>
              <a:t>②</a:t>
            </a:r>
            <a:endParaRPr lang="ko-KR" altLang="en-US" sz="1600" b="1" dirty="0">
              <a:solidFill>
                <a:srgbClr val="00B0F0"/>
              </a:solidFill>
              <a:latin typeface="맑은 고딕"/>
              <a:ea typeface="맑은 고딕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11181" y="191180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①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grpSp>
        <p:nvGrpSpPr>
          <p:cNvPr id="38" name="그룹 6"/>
          <p:cNvGrpSpPr/>
          <p:nvPr/>
        </p:nvGrpSpPr>
        <p:grpSpPr>
          <a:xfrm>
            <a:off x="540271" y="3690516"/>
            <a:ext cx="6500464" cy="347662"/>
            <a:chOff x="525463" y="2754411"/>
            <a:chExt cx="6500464" cy="347662"/>
          </a:xfrm>
        </p:grpSpPr>
        <p:sp>
          <p:nvSpPr>
            <p:cNvPr id="39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/>
                  <a:ea typeface="맑은 고딕"/>
                </a:rPr>
                <a:t>    </a:t>
              </a:r>
              <a:r>
                <a:rPr kumimoji="0" lang="ko-KR" altLang="en-US" sz="1400" b="1" kern="0" noProof="0" dirty="0" smtClean="0">
                  <a:latin typeface="맑은 고딕"/>
                  <a:ea typeface="맑은 고딕"/>
                </a:rPr>
                <a:t>특정 </a:t>
              </a:r>
              <a:r>
                <a:rPr kumimoji="0" lang="en-US" altLang="ko-KR" sz="1400" b="1" kern="0" noProof="0" dirty="0" smtClean="0">
                  <a:latin typeface="맑은 고딕"/>
                  <a:ea typeface="맑은 고딕"/>
                </a:rPr>
                <a:t>Service</a:t>
              </a:r>
              <a:r>
                <a:rPr kumimoji="0" lang="ko-KR" altLang="en-US" sz="1400" b="1" kern="0" noProof="0" dirty="0" smtClean="0">
                  <a:latin typeface="맑은 고딕"/>
                  <a:ea typeface="맑은 고딕"/>
                </a:rPr>
                <a:t> 선택 시 연관성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40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41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2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43" name="내용 개체 틀 1"/>
          <p:cNvSpPr txBox="1">
            <a:spLocks/>
          </p:cNvSpPr>
          <p:nvPr/>
        </p:nvSpPr>
        <p:spPr>
          <a:xfrm>
            <a:off x="664864" y="4080353"/>
            <a:ext cx="6493480" cy="29945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latin typeface="+mn-ea"/>
                <a:ea typeface="+mn-ea"/>
              </a:rPr>
              <a:t>‘Service’ </a:t>
            </a:r>
            <a:r>
              <a:rPr lang="ko-KR" altLang="en-US" sz="1200" dirty="0" smtClean="0">
                <a:latin typeface="+mn-ea"/>
                <a:ea typeface="+mn-ea"/>
              </a:rPr>
              <a:t>패널에서 선택 한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에 따라 </a:t>
            </a:r>
            <a:r>
              <a:rPr lang="en-US" altLang="ko-KR" sz="1200" dirty="0" smtClean="0">
                <a:latin typeface="+mn-ea"/>
                <a:ea typeface="+mn-ea"/>
              </a:rPr>
              <a:t>Volume, Node, Alarm </a:t>
            </a:r>
            <a:r>
              <a:rPr lang="ko-KR" altLang="en-US" sz="1200" dirty="0" smtClean="0">
                <a:latin typeface="+mn-ea"/>
                <a:ea typeface="+mn-ea"/>
              </a:rPr>
              <a:t>패널에 선택된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와 연관되어 있는 리소스 및 </a:t>
            </a:r>
            <a:r>
              <a:rPr lang="en-US" altLang="ko-KR" sz="1200" dirty="0" smtClean="0">
                <a:latin typeface="+mn-ea"/>
                <a:ea typeface="+mn-ea"/>
              </a:rPr>
              <a:t>Alarm</a:t>
            </a:r>
            <a:r>
              <a:rPr lang="ko-KR" altLang="en-US" sz="1200" dirty="0" smtClean="0">
                <a:latin typeface="+mn-ea"/>
                <a:ea typeface="+mn-ea"/>
              </a:rPr>
              <a:t>이 하이라이트 되어 표시됩니다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ea"/>
                <a:ea typeface="+mn-ea"/>
              </a:rPr>
              <a:t>‘Volume‘ </a:t>
            </a:r>
            <a:r>
              <a:rPr lang="ko-KR" altLang="en-US" sz="1200" dirty="0" smtClean="0">
                <a:latin typeface="+mn-ea"/>
                <a:ea typeface="+mn-ea"/>
              </a:rPr>
              <a:t>패널에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선택된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에 따라 해당되는 </a:t>
            </a: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이 하이라이트 되어 표시 변경되어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선택된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에서 사용 중인 </a:t>
            </a:r>
            <a:r>
              <a:rPr lang="en-US" altLang="ko-KR" sz="1200" dirty="0" smtClean="0">
                <a:latin typeface="+mn-ea"/>
                <a:ea typeface="+mn-ea"/>
              </a:rPr>
              <a:t>Volume </a:t>
            </a:r>
            <a:r>
              <a:rPr lang="ko-KR" altLang="en-US" sz="1200" dirty="0" smtClean="0">
                <a:latin typeface="+mn-ea"/>
                <a:ea typeface="+mn-ea"/>
              </a:rPr>
              <a:t>리소스를 표시 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ea"/>
                <a:ea typeface="+mn-ea"/>
              </a:rPr>
              <a:t>‘Node‘ </a:t>
            </a:r>
            <a:r>
              <a:rPr lang="ko-KR" altLang="en-US" sz="1200" dirty="0" smtClean="0">
                <a:latin typeface="+mn-ea"/>
                <a:ea typeface="+mn-ea"/>
              </a:rPr>
              <a:t>패널에 선택된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에 해당되는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가 하이라이트 되어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패널 하단에 선택된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에서 사용 중인 </a:t>
            </a:r>
            <a:r>
              <a:rPr lang="en-US" altLang="ko-KR" sz="1200" dirty="0" smtClean="0">
                <a:latin typeface="+mn-ea"/>
                <a:ea typeface="+mn-ea"/>
              </a:rPr>
              <a:t>Node </a:t>
            </a:r>
            <a:r>
              <a:rPr lang="ko-KR" altLang="en-US" sz="1200" dirty="0" smtClean="0">
                <a:latin typeface="+mn-ea"/>
                <a:ea typeface="+mn-ea"/>
              </a:rPr>
              <a:t>명이 출력되고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 상세정보가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‘</a:t>
            </a:r>
            <a:r>
              <a:rPr lang="en-US" altLang="ko-KR" sz="1200" b="1" dirty="0" smtClean="0">
                <a:latin typeface="+mn-ea"/>
                <a:ea typeface="+mn-ea"/>
              </a:rPr>
              <a:t>Alarm’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패널에 선택된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에 해당되는 </a:t>
            </a:r>
            <a:r>
              <a:rPr lang="en-US" altLang="ko-KR" sz="1200" dirty="0" smtClean="0">
                <a:latin typeface="+mn-ea"/>
                <a:ea typeface="+mn-ea"/>
              </a:rPr>
              <a:t>Alarm </a:t>
            </a:r>
            <a:r>
              <a:rPr lang="ko-KR" altLang="en-US" sz="1200" dirty="0" smtClean="0">
                <a:latin typeface="+mn-ea"/>
                <a:ea typeface="+mn-ea"/>
              </a:rPr>
              <a:t>정보가 초록색으로 하이라이트 되어 표시 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11181" y="1659933"/>
            <a:ext cx="768940" cy="606801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5652839" y="1011862"/>
            <a:ext cx="1456793" cy="230382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4660778" y="7329580"/>
            <a:ext cx="2497565" cy="2757270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684287" y="7146900"/>
            <a:ext cx="6474899" cy="2970352"/>
            <a:chOff x="683444" y="7116499"/>
            <a:chExt cx="6474899" cy="297035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444" y="7116499"/>
              <a:ext cx="6474899" cy="2970352"/>
            </a:xfrm>
            <a:prstGeom prst="rect">
              <a:avLst/>
            </a:prstGeom>
          </p:spPr>
        </p:pic>
        <p:pic>
          <p:nvPicPr>
            <p:cNvPr id="21" name="Picture 6" descr="access, arrow, audio, click, creative, cursor, data, direction, drag, drop, exchange, grid, information, interface, mouse, move, pc, player, pointer, receive, select, send, shape, smartphone, tablet, video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9183" y="7847832"/>
              <a:ext cx="285960" cy="289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4093636" y="7329580"/>
              <a:ext cx="566005" cy="747216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90239" y="9378579"/>
              <a:ext cx="3403397" cy="216593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2082163" y="7907605"/>
              <a:ext cx="2789730" cy="1447704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H="1">
              <a:off x="1939183" y="7921391"/>
              <a:ext cx="72229" cy="1493691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V="1">
              <a:off x="2080121" y="7649404"/>
              <a:ext cx="2296517" cy="261772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462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31" y="5626610"/>
            <a:ext cx="6244951" cy="447261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24311" y="99250"/>
            <a:ext cx="5027956" cy="71438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Ⅱ</a:t>
            </a:r>
            <a:r>
              <a:rPr lang="en-US" altLang="ko-KR" dirty="0"/>
              <a:t>. </a:t>
            </a:r>
            <a:r>
              <a:rPr lang="en-US" altLang="ko-KR" dirty="0">
                <a:ln w="18415" cmpd="sng">
                  <a:noFill/>
                  <a:prstDash val="solid"/>
                </a:ln>
                <a:latin typeface="+mn-ea"/>
              </a:rPr>
              <a:t>Dashboard</a:t>
            </a:r>
            <a:endParaRPr lang="ko-KR" altLang="en-US" dirty="0"/>
          </a:p>
        </p:txBody>
      </p:sp>
      <p:grpSp>
        <p:nvGrpSpPr>
          <p:cNvPr id="16" name="그룹 6"/>
          <p:cNvGrpSpPr/>
          <p:nvPr/>
        </p:nvGrpSpPr>
        <p:grpSpPr>
          <a:xfrm>
            <a:off x="540271" y="1058581"/>
            <a:ext cx="6500464" cy="347662"/>
            <a:chOff x="525463" y="2754411"/>
            <a:chExt cx="6500464" cy="347662"/>
          </a:xfrm>
        </p:grpSpPr>
        <p:sp>
          <p:nvSpPr>
            <p:cNvPr id="17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/>
                  <a:ea typeface="맑은 고딕"/>
                </a:rPr>
                <a:t>    </a:t>
              </a:r>
              <a:r>
                <a:rPr kumimoji="0" lang="en-US" altLang="ko-KR" sz="1400" b="1" kern="0" noProof="0" dirty="0" smtClean="0">
                  <a:latin typeface="맑은 고딕"/>
                  <a:ea typeface="맑은 고딕"/>
                </a:rPr>
                <a:t>Service</a:t>
              </a:r>
              <a:r>
                <a:rPr kumimoji="0" lang="ko-KR" altLang="en-US" sz="1400" b="1" kern="0" noProof="0" dirty="0" smtClean="0">
                  <a:latin typeface="맑은 고딕"/>
                  <a:ea typeface="맑은 고딕"/>
                </a:rPr>
                <a:t> 상세정보 보기 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21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23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4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34" name="내용 개체 틀 1"/>
          <p:cNvSpPr txBox="1">
            <a:spLocks/>
          </p:cNvSpPr>
          <p:nvPr/>
        </p:nvSpPr>
        <p:spPr>
          <a:xfrm>
            <a:off x="647989" y="1440326"/>
            <a:ext cx="6614916" cy="413112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 오른쪽 하단의      버튼 클릭하면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dirty="0" smtClean="0">
                <a:latin typeface="+mn-ea"/>
                <a:ea typeface="+mn-ea"/>
              </a:rPr>
              <a:t>해당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의 상세정보가 아래와 같이 다이얼로그 방식으로 출력됩니다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 명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 타입 표시</a:t>
            </a:r>
            <a:endParaRPr lang="en-US" altLang="ko-KR" sz="1200" dirty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스토리지 접근 프로토콜 방식에 따라 </a:t>
            </a:r>
            <a:r>
              <a:rPr lang="en-US" altLang="ko-KR" sz="1200" dirty="0" smtClean="0">
                <a:latin typeface="+mn-ea"/>
                <a:ea typeface="+mn-ea"/>
              </a:rPr>
              <a:t>SMB / NFS / Native </a:t>
            </a:r>
            <a:r>
              <a:rPr lang="ko-KR" altLang="en-US" sz="1200" dirty="0" smtClean="0">
                <a:latin typeface="+mn-ea"/>
                <a:ea typeface="+mn-ea"/>
              </a:rPr>
              <a:t>중의 하나로 표시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 smtClean="0">
                <a:latin typeface="+mn-ea"/>
                <a:ea typeface="+mn-ea"/>
              </a:rPr>
              <a:t>해당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 시작</a:t>
            </a:r>
            <a:r>
              <a:rPr lang="en-US" altLang="ko-KR" sz="1200" dirty="0" smtClean="0">
                <a:latin typeface="+mn-ea"/>
                <a:ea typeface="+mn-ea"/>
              </a:rPr>
              <a:t>/</a:t>
            </a:r>
            <a:r>
              <a:rPr lang="ko-KR" altLang="en-US" sz="1200" dirty="0" smtClean="0">
                <a:latin typeface="+mn-ea"/>
                <a:ea typeface="+mn-ea"/>
              </a:rPr>
              <a:t>멈춤 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해당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 시작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   버튼 클릭 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해당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 멈춤</a:t>
            </a:r>
            <a:r>
              <a:rPr lang="en-US" altLang="ko-KR" sz="1200" dirty="0" smtClean="0">
                <a:latin typeface="+mn-ea"/>
                <a:ea typeface="+mn-ea"/>
              </a:rPr>
              <a:t> : 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   버튼 클릭 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 smtClean="0">
                <a:latin typeface="+mn-ea"/>
                <a:ea typeface="+mn-ea"/>
              </a:rPr>
              <a:t>선택된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Type</a:t>
            </a:r>
            <a:r>
              <a:rPr lang="ko-KR" altLang="en-US" sz="1200" dirty="0" smtClean="0">
                <a:latin typeface="+mn-ea"/>
                <a:ea typeface="+mn-ea"/>
              </a:rPr>
              <a:t>이 </a:t>
            </a:r>
            <a:r>
              <a:rPr lang="en-US" altLang="ko-KR" sz="1200" dirty="0" smtClean="0">
                <a:latin typeface="+mn-ea"/>
                <a:ea typeface="+mn-ea"/>
              </a:rPr>
              <a:t>SMB</a:t>
            </a:r>
            <a:r>
              <a:rPr lang="ko-KR" altLang="en-US" sz="1200" dirty="0" smtClean="0">
                <a:latin typeface="+mn-ea"/>
                <a:ea typeface="+mn-ea"/>
              </a:rPr>
              <a:t>인 경우</a:t>
            </a:r>
            <a:r>
              <a:rPr lang="en-US" altLang="ko-KR" sz="1200" dirty="0" smtClean="0">
                <a:latin typeface="+mn-ea"/>
                <a:ea typeface="+mn-ea"/>
              </a:rPr>
              <a:t>, SMB</a:t>
            </a:r>
            <a:r>
              <a:rPr lang="ko-KR" altLang="en-US" sz="1200" dirty="0" smtClean="0">
                <a:latin typeface="+mn-ea"/>
                <a:ea typeface="+mn-ea"/>
              </a:rPr>
              <a:t>에 대한 상세정보</a:t>
            </a:r>
            <a:r>
              <a:rPr lang="en-US" altLang="ko-KR" sz="1200" dirty="0" smtClean="0">
                <a:latin typeface="+mn-ea"/>
                <a:ea typeface="+mn-ea"/>
              </a:rPr>
              <a:t>(= </a:t>
            </a:r>
            <a:r>
              <a:rPr lang="ko-KR" altLang="en-US" sz="1200" dirty="0" smtClean="0">
                <a:latin typeface="+mn-ea"/>
                <a:ea typeface="+mn-ea"/>
              </a:rPr>
              <a:t>설정정보</a:t>
            </a:r>
            <a:r>
              <a:rPr lang="en-US" altLang="ko-KR" sz="1200" dirty="0" smtClean="0">
                <a:latin typeface="+mn-ea"/>
                <a:ea typeface="+mn-ea"/>
              </a:rPr>
              <a:t>)</a:t>
            </a:r>
            <a:r>
              <a:rPr lang="ko-KR" altLang="en-US" sz="1200" dirty="0" smtClean="0">
                <a:latin typeface="+mn-ea"/>
                <a:ea typeface="+mn-ea"/>
              </a:rPr>
              <a:t>를 출력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 smtClean="0">
                <a:latin typeface="+mn-ea"/>
                <a:ea typeface="+mn-ea"/>
              </a:rPr>
              <a:t>선택된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에서 사용중인 </a:t>
            </a: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에 대한 상세정보를 출력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Volume </a:t>
            </a:r>
            <a:r>
              <a:rPr lang="ko-KR" altLang="en-US" sz="1200" dirty="0" smtClean="0">
                <a:latin typeface="+mn-ea"/>
                <a:ea typeface="+mn-ea"/>
              </a:rPr>
              <a:t>명</a:t>
            </a:r>
            <a:r>
              <a:rPr lang="en-US" altLang="ko-KR" sz="1200" dirty="0" smtClean="0">
                <a:latin typeface="+mn-ea"/>
                <a:ea typeface="+mn-ea"/>
              </a:rPr>
              <a:t>, Volume Type, Volume </a:t>
            </a:r>
            <a:r>
              <a:rPr lang="ko-KR" altLang="en-US" sz="1200" dirty="0" smtClean="0">
                <a:latin typeface="+mn-ea"/>
                <a:ea typeface="+mn-ea"/>
              </a:rPr>
              <a:t>구성정보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등</a:t>
            </a: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19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en-US" altLang="ko-KR" dirty="0" smtClean="0"/>
              <a:t>Dashboard </a:t>
            </a:r>
            <a:r>
              <a:rPr lang="ko-KR" altLang="en-US" dirty="0" smtClean="0"/>
              <a:t>보기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내용 개체 틀 1"/>
          <p:cNvSpPr txBox="1">
            <a:spLocks/>
          </p:cNvSpPr>
          <p:nvPr/>
        </p:nvSpPr>
        <p:spPr>
          <a:xfrm>
            <a:off x="589699" y="5778748"/>
            <a:ext cx="6463460" cy="99364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79233" y="649172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③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33897" y="6268106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srgbClr val="00B0F0"/>
                </a:solidFill>
                <a:latin typeface="맑은 고딕"/>
                <a:ea typeface="맑은 고딕"/>
              </a:rPr>
              <a:t>②</a:t>
            </a:r>
            <a:endParaRPr lang="ko-KR" altLang="en-US" sz="1600" b="1" dirty="0">
              <a:solidFill>
                <a:srgbClr val="00B0F0"/>
              </a:solidFill>
              <a:latin typeface="맑은 고딕"/>
              <a:ea typeface="맑은 고딕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31123" y="610629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①</a:t>
            </a:r>
            <a:endParaRPr lang="en-US" altLang="ko-KR" sz="1600" b="1" dirty="0" smtClean="0">
              <a:solidFill>
                <a:srgbClr val="00B0F0"/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12582" b="30395"/>
          <a:stretch/>
        </p:blipFill>
        <p:spPr>
          <a:xfrm>
            <a:off x="2289674" y="1574374"/>
            <a:ext cx="225275" cy="18791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873990" y="739025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④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24447" y="916312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⑤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931888" y="6532917"/>
            <a:ext cx="296562" cy="301583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t="2500" r="72047"/>
          <a:stretch/>
        </p:blipFill>
        <p:spPr>
          <a:xfrm>
            <a:off x="2766339" y="3813324"/>
            <a:ext cx="160617" cy="17645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l="31103" r="36614" b="2500"/>
          <a:stretch/>
        </p:blipFill>
        <p:spPr>
          <a:xfrm>
            <a:off x="2766339" y="4176650"/>
            <a:ext cx="185501" cy="1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8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24311" y="99250"/>
            <a:ext cx="5027956" cy="71438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Ⅱ</a:t>
            </a:r>
            <a:r>
              <a:rPr lang="en-US" altLang="ko-KR" dirty="0"/>
              <a:t>. </a:t>
            </a:r>
            <a:r>
              <a:rPr lang="en-US" altLang="ko-KR" dirty="0">
                <a:ln w="18415" cmpd="sng">
                  <a:noFill/>
                  <a:prstDash val="solid"/>
                </a:ln>
                <a:latin typeface="+mn-ea"/>
              </a:rPr>
              <a:t>Dashboard</a:t>
            </a:r>
            <a:endParaRPr lang="ko-KR" altLang="en-US" dirty="0"/>
          </a:p>
        </p:txBody>
      </p:sp>
      <p:grpSp>
        <p:nvGrpSpPr>
          <p:cNvPr id="16" name="그룹 6"/>
          <p:cNvGrpSpPr/>
          <p:nvPr/>
        </p:nvGrpSpPr>
        <p:grpSpPr>
          <a:xfrm>
            <a:off x="540271" y="1058581"/>
            <a:ext cx="6500464" cy="347662"/>
            <a:chOff x="525463" y="2754411"/>
            <a:chExt cx="6500464" cy="347662"/>
          </a:xfrm>
        </p:grpSpPr>
        <p:sp>
          <p:nvSpPr>
            <p:cNvPr id="17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/>
                  <a:ea typeface="맑은 고딕"/>
                </a:rPr>
                <a:t>    </a:t>
              </a:r>
              <a:r>
                <a:rPr kumimoji="0" lang="ko-KR" altLang="en-US" sz="1400" b="1" kern="0" noProof="0" dirty="0" smtClean="0">
                  <a:latin typeface="맑은 고딕"/>
                  <a:ea typeface="맑은 고딕"/>
                </a:rPr>
                <a:t>특정 </a:t>
              </a:r>
              <a:r>
                <a:rPr kumimoji="0" lang="en-US" altLang="ko-KR" sz="1400" b="1" kern="0" noProof="0" dirty="0" smtClean="0">
                  <a:latin typeface="맑은 고딕"/>
                  <a:ea typeface="맑은 고딕"/>
                </a:rPr>
                <a:t>Volume</a:t>
              </a:r>
              <a:r>
                <a:rPr kumimoji="0" lang="ko-KR" altLang="en-US" sz="1400" b="1" kern="0" noProof="0" dirty="0" smtClean="0">
                  <a:latin typeface="맑은 고딕"/>
                  <a:ea typeface="맑은 고딕"/>
                </a:rPr>
                <a:t> 선택 시 연관성 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21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23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4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9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en-US" altLang="ko-KR" dirty="0" smtClean="0"/>
              <a:t>Dashboard </a:t>
            </a:r>
            <a:r>
              <a:rPr lang="ko-KR" altLang="en-US" dirty="0" smtClean="0"/>
              <a:t>보기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내용 개체 틀 1"/>
          <p:cNvSpPr txBox="1">
            <a:spLocks/>
          </p:cNvSpPr>
          <p:nvPr/>
        </p:nvSpPr>
        <p:spPr>
          <a:xfrm>
            <a:off x="612279" y="1602284"/>
            <a:ext cx="6783145" cy="36004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latin typeface="+mn-ea"/>
                <a:ea typeface="+mn-ea"/>
              </a:rPr>
              <a:t>‘Volume’ </a:t>
            </a:r>
            <a:r>
              <a:rPr lang="ko-KR" altLang="en-US" sz="1200" dirty="0" smtClean="0">
                <a:latin typeface="+mn-ea"/>
                <a:ea typeface="+mn-ea"/>
              </a:rPr>
              <a:t>패널에서 선택 한 </a:t>
            </a: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에 따라 </a:t>
            </a:r>
            <a:r>
              <a:rPr lang="en-US" altLang="ko-KR" sz="1200" dirty="0" smtClean="0">
                <a:latin typeface="+mn-ea"/>
                <a:ea typeface="+mn-ea"/>
              </a:rPr>
              <a:t>Service, Node, Alarm </a:t>
            </a:r>
            <a:r>
              <a:rPr lang="ko-KR" altLang="en-US" sz="1200" dirty="0" smtClean="0">
                <a:latin typeface="+mn-ea"/>
                <a:ea typeface="+mn-ea"/>
              </a:rPr>
              <a:t>패널에 선택된 </a:t>
            </a: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과 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연관되어 있는 리소스 및 </a:t>
            </a:r>
            <a:r>
              <a:rPr lang="ko-KR" altLang="en-US" sz="1200" dirty="0" err="1" smtClean="0">
                <a:latin typeface="+mn-ea"/>
                <a:ea typeface="+mn-ea"/>
              </a:rPr>
              <a:t>알람이</a:t>
            </a:r>
            <a:r>
              <a:rPr lang="ko-KR" altLang="en-US" sz="1200" dirty="0" smtClean="0">
                <a:latin typeface="+mn-ea"/>
                <a:ea typeface="+mn-ea"/>
              </a:rPr>
              <a:t> 하이라이트 되어 표시됩니다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ea"/>
                <a:ea typeface="+mn-ea"/>
              </a:rPr>
              <a:t>‘</a:t>
            </a:r>
            <a:r>
              <a:rPr lang="en-US" altLang="ko-KR" sz="1200" b="1" dirty="0">
                <a:latin typeface="+mn-ea"/>
              </a:rPr>
              <a:t>Service</a:t>
            </a:r>
            <a:r>
              <a:rPr lang="en-US" altLang="ko-KR" sz="1200" b="1" dirty="0" smtClean="0">
                <a:latin typeface="+mn-ea"/>
                <a:ea typeface="+mn-ea"/>
              </a:rPr>
              <a:t>‘ </a:t>
            </a:r>
            <a:r>
              <a:rPr lang="ko-KR" altLang="en-US" sz="1200" dirty="0" smtClean="0">
                <a:latin typeface="+mn-ea"/>
                <a:ea typeface="+mn-ea"/>
              </a:rPr>
              <a:t>패널에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선택된 </a:t>
            </a: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에 따라 해당되는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가 하이라이트 되어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선택된 </a:t>
            </a: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에서 사용중인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를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ea"/>
                <a:ea typeface="+mn-ea"/>
              </a:rPr>
              <a:t>‘Node‘ </a:t>
            </a:r>
            <a:r>
              <a:rPr lang="ko-KR" altLang="en-US" sz="1200" dirty="0" smtClean="0">
                <a:latin typeface="+mn-ea"/>
                <a:ea typeface="+mn-ea"/>
              </a:rPr>
              <a:t>패널에 선택된 </a:t>
            </a: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에 따라 해당되는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가 하이라이트 되어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패널 하단에 선택된 </a:t>
            </a: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에서 </a:t>
            </a:r>
            <a:r>
              <a:rPr lang="ko-KR" altLang="en-US" sz="1200" dirty="0">
                <a:latin typeface="+mn-ea"/>
                <a:ea typeface="+mn-ea"/>
              </a:rPr>
              <a:t>사용 중인 </a:t>
            </a:r>
            <a:r>
              <a:rPr lang="en-US" altLang="ko-KR" sz="1200" dirty="0">
                <a:latin typeface="+mn-ea"/>
                <a:ea typeface="+mn-ea"/>
              </a:rPr>
              <a:t>Node </a:t>
            </a:r>
            <a:r>
              <a:rPr lang="ko-KR" altLang="en-US" sz="1200" dirty="0">
                <a:latin typeface="+mn-ea"/>
                <a:ea typeface="+mn-ea"/>
              </a:rPr>
              <a:t>명이 </a:t>
            </a:r>
            <a:r>
              <a:rPr lang="ko-KR" altLang="en-US" sz="1200" dirty="0" smtClean="0">
                <a:latin typeface="+mn-ea"/>
                <a:ea typeface="+mn-ea"/>
              </a:rPr>
              <a:t>출력되고 </a:t>
            </a:r>
            <a:r>
              <a:rPr lang="en-US" altLang="ko-KR" sz="1200" dirty="0">
                <a:latin typeface="+mn-ea"/>
                <a:ea typeface="+mn-ea"/>
              </a:rPr>
              <a:t>Node </a:t>
            </a:r>
            <a:r>
              <a:rPr lang="ko-KR" altLang="en-US" sz="1200" dirty="0" smtClean="0">
                <a:latin typeface="+mn-ea"/>
                <a:ea typeface="+mn-ea"/>
              </a:rPr>
              <a:t>상세정보가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ea"/>
                <a:ea typeface="+mn-ea"/>
              </a:rPr>
              <a:t>‘Alarm’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패널에 선택된 </a:t>
            </a: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에 따라 해당되는 </a:t>
            </a:r>
            <a:r>
              <a:rPr lang="en-US" altLang="ko-KR" sz="1200" dirty="0" smtClean="0">
                <a:latin typeface="+mn-ea"/>
                <a:ea typeface="+mn-ea"/>
              </a:rPr>
              <a:t>Alarm </a:t>
            </a:r>
            <a:r>
              <a:rPr lang="ko-KR" altLang="en-US" sz="1200" dirty="0" smtClean="0">
                <a:latin typeface="+mn-ea"/>
                <a:ea typeface="+mn-ea"/>
              </a:rPr>
              <a:t>정보가 초록색으로 하이라이트 되어 표시 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+mn-ea"/>
              <a:ea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40271" y="5274692"/>
            <a:ext cx="6632333" cy="4590099"/>
            <a:chOff x="584350" y="4789048"/>
            <a:chExt cx="6632333" cy="459009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350" y="4789048"/>
              <a:ext cx="6632333" cy="4590099"/>
            </a:xfrm>
            <a:prstGeom prst="rect">
              <a:avLst/>
            </a:prstGeom>
          </p:spPr>
        </p:pic>
        <p:sp>
          <p:nvSpPr>
            <p:cNvPr id="25" name="내용 개체 틀 1"/>
            <p:cNvSpPr txBox="1">
              <a:spLocks/>
            </p:cNvSpPr>
            <p:nvPr/>
          </p:nvSpPr>
          <p:spPr>
            <a:xfrm>
              <a:off x="589699" y="5571448"/>
              <a:ext cx="6109544" cy="988123"/>
            </a:xfrm>
            <a:prstGeom prst="rect">
              <a:avLst/>
            </a:prstGeom>
          </p:spPr>
          <p:txBody>
            <a:bodyPr/>
            <a:lstStyle/>
            <a:p>
              <a:pPr>
                <a:lnSpc>
                  <a:spcPct val="200000"/>
                </a:lnSpc>
              </a:pPr>
              <a:endParaRPr lang="en-US" altLang="ko-KR" sz="1200" dirty="0">
                <a:latin typeface="+mn-ea"/>
                <a:ea typeface="+mn-ea"/>
              </a:endParaRPr>
            </a:p>
          </p:txBody>
        </p:sp>
        <p:pic>
          <p:nvPicPr>
            <p:cNvPr id="28" name="Picture 6" descr="access, arrow, audio, click, creative, cursor, data, direction, drag, drop, exchange, grid, information, interface, mouse, move, pc, player, pointer, receive, select, send, shape, smartphone, tablet, video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7893" y="5568138"/>
              <a:ext cx="285960" cy="289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612279" y="5463580"/>
              <a:ext cx="1596802" cy="747216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>
              <a:off x="4331839" y="5616384"/>
              <a:ext cx="1008215" cy="1130087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H="1">
              <a:off x="2484487" y="5638193"/>
              <a:ext cx="1713406" cy="2660835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 flipH="1">
              <a:off x="1836415" y="5628321"/>
              <a:ext cx="2351987" cy="437188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4672412" y="5130676"/>
              <a:ext cx="2544271" cy="4248471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89699" y="8299028"/>
              <a:ext cx="3406956" cy="215139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411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24311" y="99250"/>
            <a:ext cx="5027956" cy="71438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Ⅱ</a:t>
            </a:r>
            <a:r>
              <a:rPr lang="en-US" altLang="ko-KR" dirty="0"/>
              <a:t>. </a:t>
            </a:r>
            <a:r>
              <a:rPr lang="en-US" altLang="ko-KR" dirty="0">
                <a:ln w="18415" cmpd="sng">
                  <a:noFill/>
                  <a:prstDash val="solid"/>
                </a:ln>
                <a:latin typeface="+mn-ea"/>
              </a:rPr>
              <a:t>Dashboard</a:t>
            </a:r>
            <a:endParaRPr lang="ko-KR" altLang="en-US" dirty="0"/>
          </a:p>
        </p:txBody>
      </p:sp>
      <p:grpSp>
        <p:nvGrpSpPr>
          <p:cNvPr id="16" name="그룹 6"/>
          <p:cNvGrpSpPr/>
          <p:nvPr/>
        </p:nvGrpSpPr>
        <p:grpSpPr>
          <a:xfrm>
            <a:off x="540271" y="1058581"/>
            <a:ext cx="6500464" cy="347662"/>
            <a:chOff x="525463" y="2754411"/>
            <a:chExt cx="6500464" cy="347662"/>
          </a:xfrm>
        </p:grpSpPr>
        <p:sp>
          <p:nvSpPr>
            <p:cNvPr id="17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/>
                  <a:ea typeface="맑은 고딕"/>
                </a:rPr>
                <a:t>    </a:t>
              </a:r>
              <a:r>
                <a:rPr kumimoji="0" lang="en-US" altLang="ko-KR" sz="1400" b="1" kern="0" noProof="0" dirty="0" smtClean="0">
                  <a:latin typeface="맑은 고딕"/>
                  <a:ea typeface="맑은 고딕"/>
                </a:rPr>
                <a:t>Volume</a:t>
              </a:r>
              <a:r>
                <a:rPr kumimoji="0" lang="ko-KR" altLang="en-US" sz="1400" b="1" kern="0" noProof="0" dirty="0" smtClean="0">
                  <a:latin typeface="맑은 고딕"/>
                  <a:ea typeface="맑은 고딕"/>
                </a:rPr>
                <a:t> 상세정보 보기 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21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23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4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34" name="내용 개체 틀 1"/>
          <p:cNvSpPr txBox="1">
            <a:spLocks/>
          </p:cNvSpPr>
          <p:nvPr/>
        </p:nvSpPr>
        <p:spPr>
          <a:xfrm>
            <a:off x="612279" y="1440326"/>
            <a:ext cx="6589026" cy="413112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오른쪽 하단의      버튼 클릭하면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해당 </a:t>
            </a: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의 상세정보가 </a:t>
            </a:r>
            <a:r>
              <a:rPr lang="ko-KR" altLang="en-US" sz="1200" dirty="0">
                <a:latin typeface="+mn-ea"/>
                <a:ea typeface="+mn-ea"/>
              </a:rPr>
              <a:t>아래와 같이 다이얼로그 방식으로 출력됩니다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 상태 표시 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장애 등급에 따라 색을 구분하여 표시되며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dirty="0" smtClean="0">
                <a:latin typeface="+mn-ea"/>
                <a:ea typeface="+mn-ea"/>
              </a:rPr>
              <a:t>또한 </a:t>
            </a:r>
            <a:r>
              <a:rPr lang="ko-KR" altLang="en-US" sz="1200" dirty="0">
                <a:latin typeface="+mn-ea"/>
                <a:ea typeface="+mn-ea"/>
              </a:rPr>
              <a:t>원통의 </a:t>
            </a:r>
            <a:r>
              <a:rPr lang="ko-KR" altLang="en-US" sz="1200" dirty="0" smtClean="0">
                <a:latin typeface="+mn-ea"/>
                <a:ea typeface="+mn-ea"/>
              </a:rPr>
              <a:t>채워짐은 </a:t>
            </a: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에 할당된 전체 용량 대비 실 사용 데이터 용량을 나타낸다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② </a:t>
            </a: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 명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③ </a:t>
            </a: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 타입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데이터 저장</a:t>
            </a:r>
            <a:r>
              <a:rPr lang="en-US" altLang="ko-KR" sz="1200" dirty="0">
                <a:latin typeface="+mn-ea"/>
                <a:ea typeface="+mn-ea"/>
              </a:rPr>
              <a:t>/</a:t>
            </a:r>
            <a:r>
              <a:rPr lang="ko-KR" altLang="en-US" sz="1200" dirty="0">
                <a:latin typeface="+mn-ea"/>
                <a:ea typeface="+mn-ea"/>
              </a:rPr>
              <a:t>보호 방식에 따라 </a:t>
            </a:r>
            <a:r>
              <a:rPr lang="en-US" altLang="ko-KR" sz="1200" dirty="0" smtClean="0">
                <a:latin typeface="+mn-ea"/>
                <a:ea typeface="+mn-ea"/>
              </a:rPr>
              <a:t/>
            </a:r>
            <a:br>
              <a:rPr lang="en-US" altLang="ko-KR" sz="1200" dirty="0" smtClean="0">
                <a:latin typeface="+mn-ea"/>
                <a:ea typeface="+mn-ea"/>
              </a:rPr>
            </a:br>
            <a:r>
              <a:rPr lang="en-US" altLang="ko-KR" sz="1200" dirty="0" smtClean="0">
                <a:latin typeface="+mn-ea"/>
                <a:ea typeface="+mn-ea"/>
              </a:rPr>
              <a:t>Distributed </a:t>
            </a:r>
            <a:r>
              <a:rPr lang="en-US" altLang="ko-KR" sz="1200" dirty="0">
                <a:latin typeface="+mn-ea"/>
                <a:ea typeface="+mn-ea"/>
              </a:rPr>
              <a:t>/ Distributed-Replicated / Distributed-Dispersed </a:t>
            </a:r>
            <a:r>
              <a:rPr lang="ko-KR" altLang="en-US" sz="1200" dirty="0">
                <a:latin typeface="+mn-ea"/>
                <a:ea typeface="+mn-ea"/>
              </a:rPr>
              <a:t>중의 하나로 표시</a:t>
            </a:r>
            <a:endParaRPr lang="en-US" altLang="ko-KR" sz="120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④ 해당 </a:t>
            </a: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 시작</a:t>
            </a:r>
            <a:r>
              <a:rPr lang="en-US" altLang="ko-KR" sz="1200" dirty="0" smtClean="0">
                <a:latin typeface="+mn-ea"/>
                <a:ea typeface="+mn-ea"/>
              </a:rPr>
              <a:t>/</a:t>
            </a:r>
            <a:r>
              <a:rPr lang="ko-KR" altLang="en-US" sz="1200" dirty="0" smtClean="0">
                <a:latin typeface="+mn-ea"/>
                <a:ea typeface="+mn-ea"/>
              </a:rPr>
              <a:t>멈춤 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해당 </a:t>
            </a: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 시작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   버튼 클릭 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해당 </a:t>
            </a: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 멈춤</a:t>
            </a:r>
            <a:r>
              <a:rPr lang="en-US" altLang="ko-KR" sz="1200" dirty="0" smtClean="0">
                <a:latin typeface="+mn-ea"/>
                <a:ea typeface="+mn-ea"/>
              </a:rPr>
              <a:t> : 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   버튼 클릭 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⑤ 해당 </a:t>
            </a: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에 대한 상세정보를 출력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Volume </a:t>
            </a:r>
            <a:r>
              <a:rPr lang="ko-KR" altLang="en-US" sz="1200" dirty="0">
                <a:latin typeface="+mn-ea"/>
                <a:ea typeface="+mn-ea"/>
              </a:rPr>
              <a:t>명</a:t>
            </a:r>
            <a:r>
              <a:rPr lang="en-US" altLang="ko-KR" sz="1200" dirty="0">
                <a:latin typeface="+mn-ea"/>
                <a:ea typeface="+mn-ea"/>
              </a:rPr>
              <a:t>, Volume Type, Volume </a:t>
            </a:r>
            <a:r>
              <a:rPr lang="ko-KR" altLang="en-US" sz="1200" dirty="0" smtClean="0">
                <a:latin typeface="+mn-ea"/>
                <a:ea typeface="+mn-ea"/>
              </a:rPr>
              <a:t>구성정보 </a:t>
            </a:r>
            <a:r>
              <a:rPr lang="ko-KR" altLang="en-US" sz="1200" dirty="0">
                <a:latin typeface="+mn-ea"/>
                <a:ea typeface="+mn-ea"/>
              </a:rPr>
              <a:t>등</a:t>
            </a:r>
          </a:p>
          <a:p>
            <a:pPr>
              <a:lnSpc>
                <a:spcPct val="200000"/>
              </a:lnSpc>
            </a:pP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19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en-US" altLang="ko-KR" dirty="0" smtClean="0"/>
              <a:t>Dashboard </a:t>
            </a:r>
            <a:r>
              <a:rPr lang="ko-KR" altLang="en-US" dirty="0" smtClean="0"/>
              <a:t>보기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내용 개체 틀 1"/>
          <p:cNvSpPr txBox="1">
            <a:spLocks/>
          </p:cNvSpPr>
          <p:nvPr/>
        </p:nvSpPr>
        <p:spPr>
          <a:xfrm>
            <a:off x="589699" y="5778748"/>
            <a:ext cx="6463460" cy="99364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endParaRPr lang="en-US" altLang="ko-KR" sz="1200" dirty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2582" b="30395"/>
          <a:stretch/>
        </p:blipFill>
        <p:spPr>
          <a:xfrm>
            <a:off x="2331220" y="1602284"/>
            <a:ext cx="225275" cy="18791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t="2500" r="72047"/>
          <a:stretch/>
        </p:blipFill>
        <p:spPr>
          <a:xfrm>
            <a:off x="2797403" y="4906144"/>
            <a:ext cx="160617" cy="17645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31103" r="36614" b="2500"/>
          <a:stretch/>
        </p:blipFill>
        <p:spPr>
          <a:xfrm>
            <a:off x="2772519" y="5298620"/>
            <a:ext cx="185501" cy="176452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45150" y="6390713"/>
            <a:ext cx="6131825" cy="3636507"/>
            <a:chOff x="745150" y="6246697"/>
            <a:chExt cx="6131825" cy="363650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150" y="6246697"/>
              <a:ext cx="6131825" cy="363650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2700511" y="6736338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00B0F0"/>
                  </a:solidFill>
                  <a:latin typeface="+mn-ea"/>
                  <a:ea typeface="+mn-ea"/>
                </a:rPr>
                <a:t>③</a:t>
              </a:r>
              <a:endParaRPr lang="ko-KR" altLang="en-US" sz="1600" b="1" dirty="0">
                <a:solidFill>
                  <a:srgbClr val="00B0F0"/>
                </a:solidFill>
                <a:latin typeface="+mn-ea"/>
                <a:ea typeface="+mn-ea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526685" y="6592322"/>
              <a:ext cx="38985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ko-KR" altLang="en-US" sz="1600" b="1" dirty="0" smtClean="0">
                  <a:solidFill>
                    <a:srgbClr val="00B0F0"/>
                  </a:solidFill>
                  <a:latin typeface="맑은 고딕"/>
                  <a:ea typeface="맑은 고딕"/>
                </a:rPr>
                <a:t>②</a:t>
              </a:r>
              <a:endParaRPr lang="ko-KR" altLang="en-US" sz="1600" b="1" dirty="0">
                <a:solidFill>
                  <a:srgbClr val="00B0F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51143" y="676091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00B0F0"/>
                  </a:solidFill>
                  <a:latin typeface="+mn-ea"/>
                  <a:ea typeface="+mn-ea"/>
                </a:rPr>
                <a:t>①</a:t>
              </a:r>
              <a:endParaRPr lang="en-US" altLang="ko-KR" sz="1600" b="1" dirty="0" smtClean="0">
                <a:solidFill>
                  <a:srgbClr val="00B0F0"/>
                </a:solidFill>
                <a:latin typeface="+mn-ea"/>
                <a:ea typeface="+mn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238653" y="6952362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00B0F0"/>
                  </a:solidFill>
                  <a:latin typeface="+mn-ea"/>
                  <a:ea typeface="+mn-ea"/>
                </a:rPr>
                <a:t>④</a:t>
              </a:r>
              <a:endParaRPr lang="ko-KR" altLang="en-US" sz="1600" b="1" dirty="0">
                <a:solidFill>
                  <a:srgbClr val="00B0F0"/>
                </a:solidFill>
                <a:latin typeface="+mn-ea"/>
                <a:ea typeface="+mn-ea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1946032" y="6976063"/>
              <a:ext cx="296562" cy="301583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14128" y="827725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00B0F0"/>
                  </a:solidFill>
                  <a:latin typeface="+mn-ea"/>
                  <a:ea typeface="+mn-ea"/>
                </a:rPr>
                <a:t>⑤</a:t>
              </a:r>
              <a:endParaRPr lang="ko-KR" altLang="en-US" sz="1600" b="1" dirty="0">
                <a:solidFill>
                  <a:srgbClr val="00B0F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510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19" y="4206656"/>
            <a:ext cx="6311491" cy="4452412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24311" y="99250"/>
            <a:ext cx="5027956" cy="71438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Ⅱ</a:t>
            </a:r>
            <a:r>
              <a:rPr lang="en-US" altLang="ko-KR" dirty="0"/>
              <a:t>. </a:t>
            </a:r>
            <a:r>
              <a:rPr lang="en-US" altLang="ko-KR" dirty="0">
                <a:ln w="18415" cmpd="sng">
                  <a:noFill/>
                  <a:prstDash val="solid"/>
                </a:ln>
                <a:latin typeface="+mn-ea"/>
              </a:rPr>
              <a:t>Dashboard</a:t>
            </a:r>
            <a:endParaRPr lang="ko-KR" altLang="en-US" dirty="0"/>
          </a:p>
        </p:txBody>
      </p:sp>
      <p:grpSp>
        <p:nvGrpSpPr>
          <p:cNvPr id="16" name="그룹 6"/>
          <p:cNvGrpSpPr/>
          <p:nvPr/>
        </p:nvGrpSpPr>
        <p:grpSpPr>
          <a:xfrm>
            <a:off x="540271" y="1058581"/>
            <a:ext cx="6500464" cy="347662"/>
            <a:chOff x="525463" y="2754411"/>
            <a:chExt cx="6500464" cy="347662"/>
          </a:xfrm>
        </p:grpSpPr>
        <p:sp>
          <p:nvSpPr>
            <p:cNvPr id="17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/>
                  <a:ea typeface="맑은 고딕"/>
                </a:rPr>
                <a:t>    </a:t>
              </a:r>
              <a:r>
                <a:rPr kumimoji="0" lang="en-US" altLang="ko-KR" sz="1400" b="1" kern="0" dirty="0" smtClean="0">
                  <a:latin typeface="맑은 고딕"/>
                  <a:ea typeface="맑은 고딕"/>
                </a:rPr>
                <a:t>Node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패</a:t>
              </a:r>
              <a:r>
                <a:rPr kumimoji="0" lang="ko-KR" altLang="en-US" sz="1400" b="1" kern="0" dirty="0">
                  <a:latin typeface="맑은 고딕"/>
                  <a:ea typeface="맑은 고딕"/>
                </a:rPr>
                <a:t>널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</a:t>
              </a:r>
              <a:r>
                <a:rPr kumimoji="0" lang="ko-KR" altLang="en-US" sz="1400" b="1" kern="0" noProof="0" dirty="0" smtClean="0">
                  <a:latin typeface="맑은 고딕"/>
                  <a:ea typeface="맑은 고딕"/>
                </a:rPr>
                <a:t> 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21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23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4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34" name="내용 개체 틀 1"/>
          <p:cNvSpPr txBox="1">
            <a:spLocks/>
          </p:cNvSpPr>
          <p:nvPr/>
        </p:nvSpPr>
        <p:spPr>
          <a:xfrm>
            <a:off x="612279" y="1510792"/>
            <a:ext cx="6428456" cy="26837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Node</a:t>
            </a:r>
            <a:r>
              <a:rPr lang="ko-KR" altLang="en-US" sz="1200" dirty="0" smtClean="0">
                <a:latin typeface="+mn-ea"/>
                <a:ea typeface="+mn-ea"/>
              </a:rPr>
              <a:t> 리스트 출력 및 선택</a:t>
            </a:r>
            <a:r>
              <a:rPr lang="ko-KR" altLang="en-US" sz="1200" dirty="0">
                <a:latin typeface="+mn-ea"/>
                <a:ea typeface="+mn-ea"/>
              </a:rPr>
              <a:t>된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들의 상세정보가 </a:t>
            </a:r>
            <a:r>
              <a:rPr lang="ko-KR" altLang="en-US" sz="1200" dirty="0">
                <a:latin typeface="+mn-ea"/>
                <a:ea typeface="+mn-ea"/>
              </a:rPr>
              <a:t>표시됩니다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 상태 표시 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장애 등급을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색상으로 표시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합니다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Critical : </a:t>
            </a:r>
            <a:r>
              <a:rPr lang="ko-KR" altLang="en-US" sz="1200" dirty="0" smtClean="0">
                <a:latin typeface="+mn-ea"/>
                <a:ea typeface="+mn-ea"/>
              </a:rPr>
              <a:t>붉은색</a:t>
            </a:r>
            <a:r>
              <a:rPr lang="en-US" altLang="ko-KR" sz="1200" dirty="0" smtClean="0">
                <a:latin typeface="+mn-ea"/>
                <a:ea typeface="+mn-ea"/>
              </a:rPr>
              <a:t>, Major : </a:t>
            </a:r>
            <a:r>
              <a:rPr lang="ko-KR" altLang="en-US" sz="1200" dirty="0" smtClean="0">
                <a:latin typeface="+mn-ea"/>
                <a:ea typeface="+mn-ea"/>
              </a:rPr>
              <a:t>주황색</a:t>
            </a:r>
            <a:r>
              <a:rPr lang="en-US" altLang="ko-KR" sz="1200" dirty="0" smtClean="0">
                <a:latin typeface="+mn-ea"/>
                <a:ea typeface="+mn-ea"/>
              </a:rPr>
              <a:t>, Minor : </a:t>
            </a:r>
            <a:r>
              <a:rPr lang="ko-KR" altLang="en-US" sz="1200" dirty="0" smtClean="0">
                <a:latin typeface="+mn-ea"/>
                <a:ea typeface="+mn-ea"/>
              </a:rPr>
              <a:t>노란색</a:t>
            </a:r>
            <a:r>
              <a:rPr lang="en-US" altLang="ko-KR" sz="1200" dirty="0" smtClean="0">
                <a:latin typeface="+mn-ea"/>
                <a:ea typeface="+mn-ea"/>
              </a:rPr>
              <a:t>, Normal : </a:t>
            </a:r>
            <a:r>
              <a:rPr lang="ko-KR" altLang="en-US" sz="1200" dirty="0" smtClean="0">
                <a:latin typeface="+mn-ea"/>
                <a:ea typeface="+mn-ea"/>
              </a:rPr>
              <a:t>초록색 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②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 리스트 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전체 또는 선택된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 명을 표시합니다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r>
              <a:rPr lang="ko-KR" altLang="en-US" sz="1200" dirty="0" smtClean="0">
                <a:latin typeface="+mn-ea"/>
                <a:ea typeface="+mn-ea"/>
              </a:rPr>
              <a:t>특정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 명 클릭 시 해당되는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의 상세정보가 출력</a:t>
            </a:r>
            <a:r>
              <a:rPr lang="en-US" altLang="ko-KR" sz="1200" dirty="0" smtClean="0">
                <a:latin typeface="+mn-ea"/>
                <a:ea typeface="+mn-ea"/>
              </a:rPr>
              <a:t>(</a:t>
            </a:r>
            <a:r>
              <a:rPr lang="ko-KR" altLang="en-US" sz="1200" dirty="0" smtClean="0">
                <a:latin typeface="+mn-ea"/>
                <a:ea typeface="+mn-ea"/>
              </a:rPr>
              <a:t>③</a:t>
            </a:r>
            <a:r>
              <a:rPr lang="en-US" altLang="ko-KR" sz="1200" dirty="0" smtClean="0">
                <a:latin typeface="+mn-ea"/>
                <a:ea typeface="+mn-ea"/>
              </a:rPr>
              <a:t>)</a:t>
            </a:r>
            <a:r>
              <a:rPr lang="ko-KR" altLang="en-US" sz="1200" dirty="0" smtClean="0">
                <a:latin typeface="+mn-ea"/>
                <a:ea typeface="+mn-ea"/>
              </a:rPr>
              <a:t>됩니다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③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 상세보기 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전체 또는 선택된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의 상세정보가 출력됩니다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</p:txBody>
      </p:sp>
      <p:sp>
        <p:nvSpPr>
          <p:cNvPr id="19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en-US" altLang="ko-KR" dirty="0" smtClean="0"/>
              <a:t>Dashboard </a:t>
            </a:r>
            <a:r>
              <a:rPr lang="ko-KR" altLang="en-US" dirty="0" smtClean="0"/>
              <a:t>보기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내용 개체 틀 1"/>
          <p:cNvSpPr txBox="1">
            <a:spLocks/>
          </p:cNvSpPr>
          <p:nvPr/>
        </p:nvSpPr>
        <p:spPr>
          <a:xfrm>
            <a:off x="557531" y="4266580"/>
            <a:ext cx="6463460" cy="99364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68463" y="68856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③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29183" y="7645685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srgbClr val="00B0F0"/>
                </a:solidFill>
                <a:latin typeface="맑은 고딕"/>
                <a:ea typeface="맑은 고딕"/>
              </a:rPr>
              <a:t>②</a:t>
            </a:r>
            <a:endParaRPr lang="ko-KR" altLang="en-US" sz="1600" b="1" dirty="0">
              <a:solidFill>
                <a:srgbClr val="00B0F0"/>
              </a:solidFill>
              <a:latin typeface="맑은 고딕"/>
              <a:ea typeface="맑은 고딕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76375" y="447710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①</a:t>
            </a:r>
            <a:endParaRPr lang="en-US" altLang="ko-KR" sz="1600" b="1" dirty="0" smtClean="0">
              <a:solidFill>
                <a:srgbClr val="00B0F0"/>
              </a:solidFill>
              <a:latin typeface="+mn-ea"/>
              <a:ea typeface="+mn-ea"/>
            </a:endParaRPr>
          </a:p>
        </p:txBody>
      </p:sp>
      <p:pic>
        <p:nvPicPr>
          <p:cNvPr id="18" name="Picture 6" descr="access, arrow, audio, click, creative, cursor, data, direction, drag, drop, exchange, grid, information, interface, mouse, move, pc, player, pointer, receive, select, send, shape, smartphone, tablet, video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051" y="7044150"/>
            <a:ext cx="285960" cy="28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위쪽/아래쪽 화살표 1"/>
          <p:cNvSpPr/>
          <p:nvPr/>
        </p:nvSpPr>
        <p:spPr>
          <a:xfrm>
            <a:off x="6588943" y="7079965"/>
            <a:ext cx="144016" cy="1469993"/>
          </a:xfrm>
          <a:prstGeom prst="up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 flipV="1">
            <a:off x="2196455" y="6924387"/>
            <a:ext cx="4767155" cy="1746764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005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24311" y="99250"/>
            <a:ext cx="5027956" cy="71438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Ⅱ</a:t>
            </a:r>
            <a:r>
              <a:rPr lang="en-US" altLang="ko-KR" dirty="0"/>
              <a:t>. </a:t>
            </a:r>
            <a:r>
              <a:rPr lang="en-US" altLang="ko-KR" dirty="0">
                <a:ln w="18415" cmpd="sng">
                  <a:noFill/>
                  <a:prstDash val="solid"/>
                </a:ln>
                <a:latin typeface="+mn-ea"/>
              </a:rPr>
              <a:t>Dashboard</a:t>
            </a:r>
            <a:endParaRPr lang="ko-KR" altLang="en-US" dirty="0"/>
          </a:p>
        </p:txBody>
      </p:sp>
      <p:grpSp>
        <p:nvGrpSpPr>
          <p:cNvPr id="16" name="그룹 6"/>
          <p:cNvGrpSpPr/>
          <p:nvPr/>
        </p:nvGrpSpPr>
        <p:grpSpPr>
          <a:xfrm>
            <a:off x="540271" y="1058581"/>
            <a:ext cx="6500464" cy="347662"/>
            <a:chOff x="525463" y="2754411"/>
            <a:chExt cx="6500464" cy="347662"/>
          </a:xfrm>
        </p:grpSpPr>
        <p:sp>
          <p:nvSpPr>
            <p:cNvPr id="17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/>
                  <a:ea typeface="맑은 고딕"/>
                </a:rPr>
                <a:t>    </a:t>
              </a:r>
              <a:r>
                <a:rPr kumimoji="0" lang="ko-KR" altLang="en-US" sz="1400" b="1" kern="0" noProof="0" dirty="0" smtClean="0">
                  <a:latin typeface="맑은 고딕"/>
                  <a:ea typeface="맑은 고딕"/>
                </a:rPr>
                <a:t>특정 </a:t>
              </a:r>
              <a:r>
                <a:rPr kumimoji="0" lang="en-US" altLang="ko-KR" sz="1400" b="1" kern="0" noProof="0" dirty="0" smtClean="0">
                  <a:latin typeface="맑은 고딕"/>
                  <a:ea typeface="맑은 고딕"/>
                </a:rPr>
                <a:t>Node</a:t>
              </a:r>
              <a:r>
                <a:rPr kumimoji="0" lang="ko-KR" altLang="en-US" sz="1400" b="1" kern="0" noProof="0" dirty="0" smtClean="0">
                  <a:latin typeface="맑은 고딕"/>
                  <a:ea typeface="맑은 고딕"/>
                </a:rPr>
                <a:t> 선택 시 연관성 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21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23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4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9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en-US" altLang="ko-KR" dirty="0" smtClean="0"/>
              <a:t>Dashboard </a:t>
            </a:r>
            <a:r>
              <a:rPr lang="ko-KR" altLang="en-US" dirty="0" smtClean="0"/>
              <a:t>보기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내용 개체 틀 1"/>
          <p:cNvSpPr txBox="1">
            <a:spLocks/>
          </p:cNvSpPr>
          <p:nvPr/>
        </p:nvSpPr>
        <p:spPr>
          <a:xfrm>
            <a:off x="612280" y="1533673"/>
            <a:ext cx="6493480" cy="414806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latin typeface="+mn-ea"/>
                <a:ea typeface="+mn-ea"/>
              </a:rPr>
              <a:t>‘Node’ </a:t>
            </a:r>
            <a:r>
              <a:rPr lang="ko-KR" altLang="en-US" sz="1200" dirty="0" smtClean="0">
                <a:latin typeface="+mn-ea"/>
                <a:ea typeface="+mn-ea"/>
              </a:rPr>
              <a:t>패널에서 선택 한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에 따라 </a:t>
            </a:r>
            <a:r>
              <a:rPr lang="en-US" altLang="ko-KR" sz="1200" dirty="0" smtClean="0">
                <a:latin typeface="+mn-ea"/>
                <a:ea typeface="+mn-ea"/>
              </a:rPr>
              <a:t>Service, Volume, Node, Alarm </a:t>
            </a:r>
            <a:r>
              <a:rPr lang="ko-KR" altLang="en-US" sz="1200" dirty="0" smtClean="0">
                <a:latin typeface="+mn-ea"/>
                <a:ea typeface="+mn-ea"/>
              </a:rPr>
              <a:t>패널에 선택된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와 연관되어 </a:t>
            </a:r>
            <a:r>
              <a:rPr lang="ko-KR" altLang="en-US" sz="1200" dirty="0">
                <a:latin typeface="+mn-ea"/>
                <a:ea typeface="+mn-ea"/>
              </a:rPr>
              <a:t>있는 </a:t>
            </a:r>
            <a:r>
              <a:rPr lang="ko-KR" altLang="en-US" sz="1200" dirty="0" smtClean="0">
                <a:latin typeface="+mn-ea"/>
                <a:ea typeface="+mn-ea"/>
              </a:rPr>
              <a:t>리소스 및 </a:t>
            </a:r>
            <a:r>
              <a:rPr lang="ko-KR" altLang="en-US" sz="1200" dirty="0" err="1" smtClean="0">
                <a:latin typeface="+mn-ea"/>
                <a:ea typeface="+mn-ea"/>
              </a:rPr>
              <a:t>알람이</a:t>
            </a:r>
            <a:r>
              <a:rPr lang="ko-KR" altLang="en-US" sz="1200" dirty="0" smtClean="0">
                <a:latin typeface="+mn-ea"/>
                <a:ea typeface="+mn-ea"/>
              </a:rPr>
              <a:t> 하이라이트 되어 </a:t>
            </a:r>
            <a:r>
              <a:rPr lang="ko-KR" altLang="en-US" sz="1200" dirty="0">
                <a:latin typeface="+mn-ea"/>
                <a:ea typeface="+mn-ea"/>
              </a:rPr>
              <a:t>표시됩니다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ea"/>
                <a:ea typeface="+mn-ea"/>
              </a:rPr>
              <a:t>‘</a:t>
            </a:r>
            <a:r>
              <a:rPr lang="en-US" altLang="ko-KR" sz="1200" b="1" dirty="0">
                <a:latin typeface="+mn-ea"/>
              </a:rPr>
              <a:t>Service</a:t>
            </a:r>
            <a:r>
              <a:rPr lang="en-US" altLang="ko-KR" sz="1200" b="1" dirty="0" smtClean="0">
                <a:latin typeface="+mn-ea"/>
                <a:ea typeface="+mn-ea"/>
              </a:rPr>
              <a:t>‘ </a:t>
            </a:r>
            <a:r>
              <a:rPr lang="ko-KR" altLang="en-US" sz="1200" dirty="0" smtClean="0">
                <a:latin typeface="+mn-ea"/>
                <a:ea typeface="+mn-ea"/>
              </a:rPr>
              <a:t>패널에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선택된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에 따라 해당되는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가 하이라이트 되어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선택된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에서 사용중인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를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ea"/>
                <a:ea typeface="+mn-ea"/>
              </a:rPr>
              <a:t>‘Volume’ </a:t>
            </a:r>
            <a:r>
              <a:rPr lang="ko-KR" altLang="en-US" sz="1200" dirty="0" smtClean="0">
                <a:latin typeface="+mn-ea"/>
                <a:ea typeface="+mn-ea"/>
              </a:rPr>
              <a:t>패널에 선택된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에 따라 해당되는 </a:t>
            </a: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이 하이라이트 되어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선택된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에서 사용중인 </a:t>
            </a:r>
            <a:r>
              <a:rPr lang="en-US" altLang="ko-KR" sz="1200" dirty="0" smtClean="0">
                <a:latin typeface="+mn-ea"/>
                <a:ea typeface="+mn-ea"/>
              </a:rPr>
              <a:t>Volume </a:t>
            </a:r>
            <a:r>
              <a:rPr lang="ko-KR" altLang="en-US" sz="1200" dirty="0" smtClean="0">
                <a:latin typeface="+mn-ea"/>
                <a:ea typeface="+mn-ea"/>
              </a:rPr>
              <a:t>리소스를 표시  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ea"/>
                <a:ea typeface="+mn-ea"/>
              </a:rPr>
              <a:t>‘Node’ </a:t>
            </a:r>
            <a:r>
              <a:rPr lang="ko-KR" altLang="en-US" sz="1200" dirty="0" smtClean="0">
                <a:latin typeface="+mn-ea"/>
                <a:ea typeface="+mn-ea"/>
              </a:rPr>
              <a:t>패널 하단에 선택된 </a:t>
            </a:r>
            <a:r>
              <a:rPr lang="en-US" altLang="ko-KR" sz="1200" dirty="0" smtClean="0">
                <a:latin typeface="+mn-ea"/>
                <a:ea typeface="+mn-ea"/>
              </a:rPr>
              <a:t>Node </a:t>
            </a:r>
            <a:r>
              <a:rPr lang="ko-KR" altLang="en-US" sz="1200" dirty="0" smtClean="0">
                <a:latin typeface="+mn-ea"/>
                <a:ea typeface="+mn-ea"/>
              </a:rPr>
              <a:t>명이 출력되고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 상세정보가 표시  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ea"/>
                <a:ea typeface="+mn-ea"/>
              </a:rPr>
              <a:t>‘Alarm’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패널에 선택된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에 따라 해당되는 </a:t>
            </a:r>
            <a:r>
              <a:rPr lang="en-US" altLang="ko-KR" sz="1200" dirty="0" smtClean="0">
                <a:latin typeface="+mn-ea"/>
                <a:ea typeface="+mn-ea"/>
              </a:rPr>
              <a:t>Alarm </a:t>
            </a:r>
            <a:r>
              <a:rPr lang="ko-KR" altLang="en-US" sz="1200" dirty="0" smtClean="0">
                <a:latin typeface="+mn-ea"/>
                <a:ea typeface="+mn-ea"/>
              </a:rPr>
              <a:t>정보가 초록색 하이라이트 되어 표시 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+mn-ea"/>
              <a:ea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82040" y="5418708"/>
            <a:ext cx="6554975" cy="4633565"/>
            <a:chOff x="589699" y="5321647"/>
            <a:chExt cx="6554975" cy="463356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582" y="5321647"/>
              <a:ext cx="6507802" cy="4633565"/>
            </a:xfrm>
            <a:prstGeom prst="rect">
              <a:avLst/>
            </a:prstGeom>
          </p:spPr>
        </p:pic>
        <p:sp>
          <p:nvSpPr>
            <p:cNvPr id="25" name="내용 개체 틀 1"/>
            <p:cNvSpPr txBox="1">
              <a:spLocks/>
            </p:cNvSpPr>
            <p:nvPr/>
          </p:nvSpPr>
          <p:spPr>
            <a:xfrm>
              <a:off x="589699" y="6067037"/>
              <a:ext cx="6109544" cy="988123"/>
            </a:xfrm>
            <a:prstGeom prst="rect">
              <a:avLst/>
            </a:prstGeom>
          </p:spPr>
          <p:txBody>
            <a:bodyPr/>
            <a:lstStyle/>
            <a:p>
              <a:pPr>
                <a:lnSpc>
                  <a:spcPct val="200000"/>
                </a:lnSpc>
              </a:pPr>
              <a:endParaRPr lang="en-US" altLang="ko-KR" sz="1200" dirty="0">
                <a:latin typeface="+mn-ea"/>
                <a:ea typeface="+mn-ea"/>
              </a:endParaRPr>
            </a:p>
          </p:txBody>
        </p:sp>
        <p:pic>
          <p:nvPicPr>
            <p:cNvPr id="28" name="Picture 6" descr="access, arrow, audio, click, creative, cursor, data, direction, drag, drop, exchange, grid, information, interface, mouse, move, pc, player, pointer, receive, select, send, shape, smartphone, tablet, video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4576" y="6091403"/>
              <a:ext cx="285960" cy="289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681239" y="5881179"/>
              <a:ext cx="3302031" cy="1173982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 flipH="1">
              <a:off x="4167945" y="6236329"/>
              <a:ext cx="1576631" cy="178261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8" idx="1"/>
            </p:cNvCxnSpPr>
            <p:nvPr/>
          </p:nvCxnSpPr>
          <p:spPr>
            <a:xfrm flipH="1">
              <a:off x="2437845" y="6236329"/>
              <a:ext cx="3306731" cy="3030151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8" idx="1"/>
            </p:cNvCxnSpPr>
            <p:nvPr/>
          </p:nvCxnSpPr>
          <p:spPr>
            <a:xfrm flipH="1">
              <a:off x="2535364" y="6236329"/>
              <a:ext cx="3209212" cy="227422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4606213" y="8146545"/>
              <a:ext cx="2538461" cy="1728191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14829" y="8642970"/>
              <a:ext cx="3406956" cy="871727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057320" y="5690119"/>
              <a:ext cx="548894" cy="3176506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994834" y="7055160"/>
              <a:ext cx="988436" cy="976659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128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06" y="6271463"/>
            <a:ext cx="6290501" cy="2681494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24311" y="99250"/>
            <a:ext cx="5027956" cy="71438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Ⅱ</a:t>
            </a:r>
            <a:r>
              <a:rPr lang="en-US" altLang="ko-KR" dirty="0"/>
              <a:t>. </a:t>
            </a:r>
            <a:r>
              <a:rPr lang="en-US" altLang="ko-KR" dirty="0">
                <a:ln w="18415" cmpd="sng">
                  <a:noFill/>
                  <a:prstDash val="solid"/>
                </a:ln>
                <a:latin typeface="+mn-ea"/>
              </a:rPr>
              <a:t>Dashboard</a:t>
            </a:r>
            <a:endParaRPr lang="ko-KR" altLang="en-US" dirty="0"/>
          </a:p>
        </p:txBody>
      </p:sp>
      <p:grpSp>
        <p:nvGrpSpPr>
          <p:cNvPr id="16" name="그룹 6"/>
          <p:cNvGrpSpPr/>
          <p:nvPr/>
        </p:nvGrpSpPr>
        <p:grpSpPr>
          <a:xfrm>
            <a:off x="540271" y="1058581"/>
            <a:ext cx="6500464" cy="347662"/>
            <a:chOff x="525463" y="2754411"/>
            <a:chExt cx="6500464" cy="347662"/>
          </a:xfrm>
        </p:grpSpPr>
        <p:sp>
          <p:nvSpPr>
            <p:cNvPr id="17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/>
                  <a:ea typeface="맑은 고딕"/>
                </a:rPr>
                <a:t>    </a:t>
              </a:r>
              <a:r>
                <a:rPr kumimoji="0" lang="en-US" altLang="ko-KR" sz="1400" b="1" kern="0" noProof="0" dirty="0" smtClean="0">
                  <a:latin typeface="맑은 고딕"/>
                  <a:ea typeface="맑은 고딕"/>
                </a:rPr>
                <a:t>Alarm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패</a:t>
              </a:r>
              <a:r>
                <a:rPr kumimoji="0" lang="ko-KR" altLang="en-US" sz="1400" b="1" kern="0" dirty="0">
                  <a:latin typeface="맑은 고딕"/>
                  <a:ea typeface="맑은 고딕"/>
                </a:rPr>
                <a:t>널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</a:t>
              </a:r>
              <a:r>
                <a:rPr kumimoji="0" lang="ko-KR" altLang="en-US" sz="1400" b="1" kern="0" noProof="0" dirty="0" smtClean="0">
                  <a:latin typeface="맑은 고딕"/>
                  <a:ea typeface="맑은 고딕"/>
                </a:rPr>
                <a:t> 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21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23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4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34" name="내용 개체 틀 1"/>
          <p:cNvSpPr txBox="1">
            <a:spLocks/>
          </p:cNvSpPr>
          <p:nvPr/>
        </p:nvSpPr>
        <p:spPr>
          <a:xfrm>
            <a:off x="612279" y="1440326"/>
            <a:ext cx="6440880" cy="452087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latin typeface="+mn-ea"/>
                <a:ea typeface="+mn-ea"/>
              </a:rPr>
              <a:t>‘Alarm’ </a:t>
            </a:r>
            <a:r>
              <a:rPr lang="ko-KR" altLang="en-US" sz="1200" dirty="0" smtClean="0">
                <a:latin typeface="+mn-ea"/>
                <a:ea typeface="+mn-ea"/>
              </a:rPr>
              <a:t>패</a:t>
            </a:r>
            <a:r>
              <a:rPr lang="ko-KR" altLang="en-US" sz="1200" dirty="0">
                <a:latin typeface="+mn-ea"/>
                <a:ea typeface="+mn-ea"/>
              </a:rPr>
              <a:t>널</a:t>
            </a:r>
            <a:r>
              <a:rPr lang="ko-KR" altLang="en-US" sz="1200" dirty="0" smtClean="0">
                <a:latin typeface="+mn-ea"/>
                <a:ea typeface="+mn-ea"/>
              </a:rPr>
              <a:t>에서는 현재 발생되는 </a:t>
            </a:r>
            <a:r>
              <a:rPr lang="en-US" altLang="ko-KR" sz="1200" dirty="0" smtClean="0">
                <a:latin typeface="+mn-ea"/>
                <a:ea typeface="+mn-ea"/>
              </a:rPr>
              <a:t>Alarm</a:t>
            </a:r>
            <a:r>
              <a:rPr lang="ko-KR" altLang="en-US" sz="1200" dirty="0" smtClean="0">
                <a:latin typeface="+mn-ea"/>
                <a:ea typeface="+mn-ea"/>
              </a:rPr>
              <a:t>을 발생 시간 순으로 정렬합니다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Alarm </a:t>
            </a:r>
            <a:r>
              <a:rPr lang="ko-KR" altLang="en-US" sz="1200" dirty="0" smtClean="0">
                <a:latin typeface="+mn-ea"/>
                <a:ea typeface="+mn-ea"/>
              </a:rPr>
              <a:t>정렬 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초기 정렬 기준은 </a:t>
            </a:r>
            <a:r>
              <a:rPr lang="en-US" altLang="ko-KR" sz="1200" dirty="0" smtClean="0">
                <a:latin typeface="+mn-ea"/>
                <a:ea typeface="+mn-ea"/>
              </a:rPr>
              <a:t>Occurred Time</a:t>
            </a:r>
            <a:r>
              <a:rPr lang="ko-KR" altLang="en-US" sz="1200" dirty="0" smtClean="0">
                <a:latin typeface="+mn-ea"/>
                <a:ea typeface="+mn-ea"/>
              </a:rPr>
              <a:t>의 내림 차순 입니다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r>
              <a:rPr lang="ko-KR" altLang="en-US" sz="1200" dirty="0" smtClean="0">
                <a:latin typeface="+mn-ea"/>
                <a:ea typeface="+mn-ea"/>
              </a:rPr>
              <a:t>사용자가 정렬 기준을 변경하고 싶다면 테이블의 각 헤더를 클릭하여 아래의 기준으로 </a:t>
            </a:r>
            <a:r>
              <a:rPr lang="en-US" altLang="ko-KR" sz="1200" dirty="0" smtClean="0">
                <a:latin typeface="+mn-ea"/>
                <a:ea typeface="+mn-ea"/>
              </a:rPr>
              <a:t>Alarm </a:t>
            </a:r>
            <a:r>
              <a:rPr lang="ko-KR" altLang="en-US" sz="1200" dirty="0" smtClean="0">
                <a:latin typeface="+mn-ea"/>
                <a:ea typeface="+mn-ea"/>
              </a:rPr>
              <a:t>목록을 재정렬할 수 있습니다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정렬 해제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오름차순 정렬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내림차순 정렬 </a:t>
            </a:r>
            <a:r>
              <a:rPr lang="en-US" altLang="ko-KR" sz="1200" dirty="0" smtClean="0">
                <a:latin typeface="+mn-ea"/>
                <a:ea typeface="+mn-ea"/>
              </a:rPr>
              <a:t>                      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Alarm </a:t>
            </a:r>
            <a:r>
              <a:rPr lang="ko-KR" altLang="en-US" sz="1200" dirty="0" smtClean="0">
                <a:latin typeface="+mn-ea"/>
                <a:ea typeface="+mn-ea"/>
              </a:rPr>
              <a:t>인지</a:t>
            </a:r>
            <a:r>
              <a:rPr lang="en-US" altLang="ko-KR" sz="1200" dirty="0" smtClean="0">
                <a:latin typeface="+mn-ea"/>
                <a:ea typeface="+mn-ea"/>
              </a:rPr>
              <a:t>:        </a:t>
            </a:r>
            <a:r>
              <a:rPr lang="ko-KR" altLang="en-US" sz="1200" dirty="0" smtClean="0">
                <a:latin typeface="+mn-ea"/>
                <a:ea typeface="+mn-ea"/>
              </a:rPr>
              <a:t>버튼 클릭 시 다른 사용자에게 </a:t>
            </a:r>
            <a:r>
              <a:rPr lang="en-US" altLang="ko-KR" sz="1200" dirty="0" smtClean="0">
                <a:latin typeface="+mn-ea"/>
                <a:ea typeface="+mn-ea"/>
              </a:rPr>
              <a:t>Alarm</a:t>
            </a:r>
            <a:r>
              <a:rPr lang="ko-KR" altLang="en-US" sz="1200" dirty="0" smtClean="0">
                <a:latin typeface="+mn-ea"/>
                <a:ea typeface="+mn-ea"/>
              </a:rPr>
              <a:t>을 확인 하였고 그에 대한 조치가 진행 중임을 나타냅니다 </a:t>
            </a:r>
            <a:r>
              <a:rPr lang="en-US" altLang="ko-KR" sz="1200" dirty="0" smtClean="0">
                <a:latin typeface="+mn-ea"/>
                <a:ea typeface="+mn-ea"/>
              </a:rPr>
              <a:t>(</a:t>
            </a:r>
            <a:r>
              <a:rPr lang="ko-KR" altLang="en-US" sz="1200" dirty="0" smtClean="0">
                <a:latin typeface="+mn-ea"/>
                <a:ea typeface="+mn-ea"/>
              </a:rPr>
              <a:t>인지 된 </a:t>
            </a:r>
            <a:r>
              <a:rPr lang="en-US" altLang="ko-KR" sz="1200" dirty="0" smtClean="0">
                <a:latin typeface="+mn-ea"/>
                <a:ea typeface="+mn-ea"/>
              </a:rPr>
              <a:t>Alarm</a:t>
            </a:r>
            <a:r>
              <a:rPr lang="ko-KR" altLang="en-US" sz="1200" dirty="0" smtClean="0">
                <a:latin typeface="+mn-ea"/>
                <a:ea typeface="+mn-ea"/>
              </a:rPr>
              <a:t>은    로 변경 </a:t>
            </a:r>
            <a:r>
              <a:rPr lang="en-US" altLang="ko-KR" sz="1200" dirty="0" smtClean="0">
                <a:latin typeface="+mn-ea"/>
                <a:ea typeface="+mn-ea"/>
              </a:rPr>
              <a:t>).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Alarm </a:t>
            </a:r>
            <a:r>
              <a:rPr lang="ko-KR" altLang="en-US" sz="1200" dirty="0" smtClean="0">
                <a:latin typeface="+mn-ea"/>
                <a:ea typeface="+mn-ea"/>
              </a:rPr>
              <a:t>삭제 </a:t>
            </a:r>
            <a:r>
              <a:rPr lang="en-US" altLang="ko-KR" sz="1200" dirty="0" smtClean="0">
                <a:latin typeface="+mn-ea"/>
                <a:ea typeface="+mn-ea"/>
              </a:rPr>
              <a:t>:    </a:t>
            </a:r>
            <a:r>
              <a:rPr lang="ko-KR" altLang="en-US" sz="1200" dirty="0" smtClean="0">
                <a:latin typeface="+mn-ea"/>
                <a:ea typeface="+mn-ea"/>
              </a:rPr>
              <a:t>버튼 클릭 시 해당되는 </a:t>
            </a:r>
            <a:r>
              <a:rPr lang="en-US" altLang="ko-KR" sz="1200" dirty="0" smtClean="0">
                <a:latin typeface="+mn-ea"/>
                <a:ea typeface="+mn-ea"/>
              </a:rPr>
              <a:t>Alarm </a:t>
            </a:r>
            <a:r>
              <a:rPr lang="ko-KR" altLang="en-US" sz="1200" dirty="0" smtClean="0">
                <a:latin typeface="+mn-ea"/>
                <a:ea typeface="+mn-ea"/>
              </a:rPr>
              <a:t>은 리스트에서 삭제됩니다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Alarm </a:t>
            </a:r>
            <a:r>
              <a:rPr lang="ko-KR" altLang="en-US" sz="1200" dirty="0" smtClean="0">
                <a:latin typeface="+mn-ea"/>
                <a:ea typeface="+mn-ea"/>
              </a:rPr>
              <a:t>분석</a:t>
            </a:r>
            <a:r>
              <a:rPr lang="en-US" altLang="ko-KR" sz="1200" dirty="0" smtClean="0">
                <a:latin typeface="+mn-ea"/>
                <a:ea typeface="+mn-ea"/>
              </a:rPr>
              <a:t>:     </a:t>
            </a:r>
            <a:r>
              <a:rPr lang="ko-KR" altLang="en-US" sz="1200" dirty="0" smtClean="0">
                <a:latin typeface="+mn-ea"/>
                <a:ea typeface="+mn-ea"/>
              </a:rPr>
              <a:t>버튼 클릭 시 해당되는 </a:t>
            </a:r>
            <a:r>
              <a:rPr lang="en-US" altLang="ko-KR" sz="1200" dirty="0" smtClean="0">
                <a:latin typeface="+mn-ea"/>
                <a:ea typeface="+mn-ea"/>
              </a:rPr>
              <a:t>Alarm</a:t>
            </a:r>
            <a:r>
              <a:rPr lang="ko-KR" altLang="en-US" sz="1200" dirty="0" smtClean="0">
                <a:latin typeface="+mn-ea"/>
                <a:ea typeface="+mn-ea"/>
              </a:rPr>
              <a:t>의  분석페이지로 이동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분석 페이지에서는 해당 </a:t>
            </a:r>
            <a:r>
              <a:rPr lang="en-US" altLang="ko-KR" sz="1200" dirty="0" smtClean="0">
                <a:latin typeface="+mn-ea"/>
                <a:ea typeface="+mn-ea"/>
              </a:rPr>
              <a:t>Alarm</a:t>
            </a:r>
            <a:r>
              <a:rPr lang="ko-KR" altLang="en-US" sz="1200" dirty="0" smtClean="0">
                <a:latin typeface="+mn-ea"/>
                <a:ea typeface="+mn-ea"/>
              </a:rPr>
              <a:t>과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관련된 리소스 모니터링 정보 및 로그 정보 등을 확인할 수 있습니다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</a:p>
        </p:txBody>
      </p:sp>
      <p:sp>
        <p:nvSpPr>
          <p:cNvPr id="19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en-US" altLang="ko-KR" dirty="0" smtClean="0"/>
              <a:t>Dashboard </a:t>
            </a:r>
            <a:r>
              <a:rPr lang="ko-KR" altLang="en-US" dirty="0" smtClean="0"/>
              <a:t>보기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내용 개체 틀 1"/>
          <p:cNvSpPr txBox="1">
            <a:spLocks/>
          </p:cNvSpPr>
          <p:nvPr/>
        </p:nvSpPr>
        <p:spPr>
          <a:xfrm>
            <a:off x="589699" y="5562724"/>
            <a:ext cx="6463460" cy="99364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956431" y="8090024"/>
            <a:ext cx="944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맑은 고딕"/>
                <a:ea typeface="맑은 고딕"/>
              </a:rPr>
              <a:t>② ③ ④</a:t>
            </a:r>
            <a:endParaRPr lang="ko-KR" altLang="en-US" sz="1600" b="1" dirty="0">
              <a:solidFill>
                <a:srgbClr val="00B0F0"/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98227" y="7111461"/>
            <a:ext cx="369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①</a:t>
            </a:r>
            <a:endParaRPr lang="en-US" altLang="ko-KR" sz="1600" b="1" dirty="0" smtClean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67633" y="6714852"/>
            <a:ext cx="5273238" cy="344867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r="5473"/>
          <a:stretch/>
        </p:blipFill>
        <p:spPr>
          <a:xfrm>
            <a:off x="2470430" y="3770563"/>
            <a:ext cx="1219374" cy="27999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rcRect l="-2280" t="-8651" r="4917" b="650"/>
          <a:stretch/>
        </p:blipFill>
        <p:spPr>
          <a:xfrm>
            <a:off x="2167780" y="2981693"/>
            <a:ext cx="1224136" cy="36003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rcRect l="1139" t="12023" b="1023"/>
          <a:stretch/>
        </p:blipFill>
        <p:spPr>
          <a:xfrm>
            <a:off x="2448349" y="3435073"/>
            <a:ext cx="1224136" cy="266700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940871" y="7704493"/>
            <a:ext cx="936104" cy="402478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Picture 6" descr="access, arrow, audio, click, creative, cursor, data, direction, drag, drop, exchange, grid, information, interface, mouse, move, pc, player, pointer, receive, select, send, shape, smartphone, tablet, video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59" y="6960966"/>
            <a:ext cx="277500" cy="28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0871" y="7719669"/>
            <a:ext cx="914400" cy="37147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0631" y="4518267"/>
            <a:ext cx="247650" cy="20002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735" y="5260294"/>
            <a:ext cx="167438" cy="20092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10"/>
          <a:srcRect l="23536" t="22484"/>
          <a:stretch/>
        </p:blipFill>
        <p:spPr>
          <a:xfrm>
            <a:off x="1890614" y="4162896"/>
            <a:ext cx="184777" cy="20230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1"/>
          <a:srcRect t="21204" r="20004"/>
          <a:stretch/>
        </p:blipFill>
        <p:spPr>
          <a:xfrm>
            <a:off x="1805890" y="4883627"/>
            <a:ext cx="177112" cy="19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2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24311" y="99250"/>
            <a:ext cx="5027956" cy="71438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Ⅱ</a:t>
            </a:r>
            <a:r>
              <a:rPr lang="en-US" altLang="ko-KR" dirty="0"/>
              <a:t>. </a:t>
            </a:r>
            <a:r>
              <a:rPr lang="en-US" altLang="ko-KR" dirty="0">
                <a:ln w="18415" cmpd="sng">
                  <a:noFill/>
                  <a:prstDash val="solid"/>
                </a:ln>
                <a:latin typeface="+mn-ea"/>
              </a:rPr>
              <a:t>Dashboard</a:t>
            </a:r>
            <a:endParaRPr lang="ko-KR" altLang="en-US" dirty="0"/>
          </a:p>
        </p:txBody>
      </p:sp>
      <p:grpSp>
        <p:nvGrpSpPr>
          <p:cNvPr id="16" name="그룹 6"/>
          <p:cNvGrpSpPr/>
          <p:nvPr/>
        </p:nvGrpSpPr>
        <p:grpSpPr>
          <a:xfrm>
            <a:off x="540271" y="1058581"/>
            <a:ext cx="6500464" cy="347662"/>
            <a:chOff x="525463" y="2754411"/>
            <a:chExt cx="6500464" cy="347662"/>
          </a:xfrm>
        </p:grpSpPr>
        <p:sp>
          <p:nvSpPr>
            <p:cNvPr id="17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/>
                  <a:ea typeface="맑은 고딕"/>
                </a:rPr>
                <a:t>    </a:t>
              </a:r>
              <a:r>
                <a:rPr kumimoji="0" lang="ko-KR" altLang="en-US" sz="1400" b="1" kern="0" noProof="0" dirty="0" smtClean="0">
                  <a:latin typeface="맑은 고딕"/>
                  <a:ea typeface="맑은 고딕"/>
                </a:rPr>
                <a:t>특정 </a:t>
              </a:r>
              <a:r>
                <a:rPr kumimoji="0" lang="en-US" altLang="ko-KR" sz="1400" b="1" kern="0" noProof="0" dirty="0" smtClean="0">
                  <a:latin typeface="맑은 고딕"/>
                  <a:ea typeface="맑은 고딕"/>
                </a:rPr>
                <a:t>Alarm</a:t>
              </a:r>
              <a:r>
                <a:rPr kumimoji="0" lang="ko-KR" altLang="en-US" sz="1400" b="1" kern="0" noProof="0" dirty="0" smtClean="0">
                  <a:latin typeface="맑은 고딕"/>
                  <a:ea typeface="맑은 고딕"/>
                </a:rPr>
                <a:t> 선택 시 연관성 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21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23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4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9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en-US" altLang="ko-KR" dirty="0" smtClean="0"/>
              <a:t>Dashboard </a:t>
            </a:r>
            <a:r>
              <a:rPr lang="ko-KR" altLang="en-US" dirty="0" smtClean="0"/>
              <a:t>보기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내용 개체 틀 1"/>
          <p:cNvSpPr txBox="1">
            <a:spLocks/>
          </p:cNvSpPr>
          <p:nvPr/>
        </p:nvSpPr>
        <p:spPr>
          <a:xfrm>
            <a:off x="612280" y="1533673"/>
            <a:ext cx="6624736" cy="3854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b="1" dirty="0" smtClean="0">
                <a:latin typeface="+mn-ea"/>
                <a:ea typeface="+mn-ea"/>
              </a:rPr>
              <a:t>‘Alarm’ </a:t>
            </a:r>
            <a:r>
              <a:rPr lang="ko-KR" altLang="en-US" sz="1200" b="1" dirty="0" smtClean="0">
                <a:latin typeface="+mn-ea"/>
                <a:ea typeface="+mn-ea"/>
              </a:rPr>
              <a:t>패널 </a:t>
            </a:r>
            <a:r>
              <a:rPr lang="ko-KR" altLang="en-US" sz="1200" dirty="0" smtClean="0">
                <a:latin typeface="+mn-ea"/>
                <a:ea typeface="+mn-ea"/>
              </a:rPr>
              <a:t>에서 선택 한 </a:t>
            </a:r>
            <a:r>
              <a:rPr lang="en-US" altLang="ko-KR" sz="1200" dirty="0" smtClean="0">
                <a:latin typeface="+mn-ea"/>
                <a:ea typeface="+mn-ea"/>
              </a:rPr>
              <a:t>Alarm </a:t>
            </a:r>
            <a:r>
              <a:rPr lang="ko-KR" altLang="en-US" sz="1200" dirty="0" smtClean="0">
                <a:latin typeface="+mn-ea"/>
                <a:ea typeface="+mn-ea"/>
              </a:rPr>
              <a:t>에 따라 </a:t>
            </a:r>
            <a:r>
              <a:rPr lang="en-US" altLang="ko-KR" sz="1200" dirty="0" smtClean="0">
                <a:latin typeface="+mn-ea"/>
                <a:ea typeface="+mn-ea"/>
              </a:rPr>
              <a:t>Service, Volume, Node </a:t>
            </a:r>
            <a:r>
              <a:rPr lang="ko-KR" altLang="en-US" sz="1200" dirty="0" smtClean="0">
                <a:latin typeface="+mn-ea"/>
                <a:ea typeface="+mn-ea"/>
              </a:rPr>
              <a:t>패널에 선택된 </a:t>
            </a:r>
            <a:r>
              <a:rPr lang="en-US" altLang="ko-KR" sz="1200" dirty="0" smtClean="0">
                <a:latin typeface="+mn-ea"/>
                <a:ea typeface="+mn-ea"/>
              </a:rPr>
              <a:t>Alarm</a:t>
            </a:r>
            <a:r>
              <a:rPr lang="ko-KR" altLang="en-US" sz="1200" dirty="0" smtClean="0">
                <a:latin typeface="+mn-ea"/>
                <a:ea typeface="+mn-ea"/>
              </a:rPr>
              <a:t>과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연관 되어 있는 </a:t>
            </a:r>
            <a:r>
              <a:rPr lang="ko-KR" altLang="en-US" sz="1200" dirty="0">
                <a:latin typeface="+mn-ea"/>
                <a:ea typeface="+mn-ea"/>
              </a:rPr>
              <a:t>리소스가 하이라이트 되어 </a:t>
            </a:r>
            <a:r>
              <a:rPr lang="ko-KR" altLang="en-US" sz="1200" dirty="0" smtClean="0">
                <a:latin typeface="+mn-ea"/>
                <a:ea typeface="+mn-ea"/>
              </a:rPr>
              <a:t>표시됩니다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ea"/>
                <a:ea typeface="+mn-ea"/>
              </a:rPr>
              <a:t>‘</a:t>
            </a:r>
            <a:r>
              <a:rPr lang="en-US" altLang="ko-KR" sz="1200" b="1" dirty="0">
                <a:latin typeface="+mn-ea"/>
                <a:ea typeface="+mn-ea"/>
              </a:rPr>
              <a:t>Service</a:t>
            </a:r>
            <a:r>
              <a:rPr lang="en-US" altLang="ko-KR" sz="1200" b="1" dirty="0" smtClean="0">
                <a:latin typeface="+mn-ea"/>
                <a:ea typeface="+mn-ea"/>
              </a:rPr>
              <a:t>‘ </a:t>
            </a:r>
            <a:r>
              <a:rPr lang="ko-KR" altLang="en-US" sz="1200" dirty="0" smtClean="0">
                <a:latin typeface="+mn-ea"/>
                <a:ea typeface="+mn-ea"/>
              </a:rPr>
              <a:t>패널에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선택된 </a:t>
            </a:r>
            <a:r>
              <a:rPr lang="en-US" altLang="ko-KR" sz="1200" dirty="0">
                <a:latin typeface="+mn-ea"/>
                <a:ea typeface="+mn-ea"/>
              </a:rPr>
              <a:t>Alarm </a:t>
            </a:r>
            <a:r>
              <a:rPr lang="ko-KR" altLang="en-US" sz="1200" dirty="0" smtClean="0">
                <a:latin typeface="+mn-ea"/>
                <a:ea typeface="+mn-ea"/>
              </a:rPr>
              <a:t>에 따라 해당되는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가 하이라이트 되어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선택된 </a:t>
            </a:r>
            <a:r>
              <a:rPr lang="en-US" altLang="ko-KR" sz="1200" dirty="0" smtClean="0">
                <a:latin typeface="+mn-ea"/>
                <a:ea typeface="+mn-ea"/>
              </a:rPr>
              <a:t>Alarm</a:t>
            </a:r>
            <a:r>
              <a:rPr lang="ko-KR" altLang="en-US" sz="1200" dirty="0">
                <a:latin typeface="+mn-ea"/>
                <a:ea typeface="+mn-ea"/>
              </a:rPr>
              <a:t>이</a:t>
            </a:r>
            <a:r>
              <a:rPr lang="ko-KR" altLang="en-US" sz="1200" dirty="0" smtClean="0">
                <a:latin typeface="+mn-ea"/>
                <a:ea typeface="+mn-ea"/>
              </a:rPr>
              <a:t> 발생한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를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ea"/>
                <a:ea typeface="+mn-ea"/>
              </a:rPr>
              <a:t>‘Volume’ </a:t>
            </a:r>
            <a:r>
              <a:rPr lang="ko-KR" altLang="en-US" sz="1200" dirty="0" smtClean="0">
                <a:latin typeface="+mn-ea"/>
                <a:ea typeface="+mn-ea"/>
              </a:rPr>
              <a:t>패널에 선택된 </a:t>
            </a:r>
            <a:r>
              <a:rPr lang="en-US" altLang="ko-KR" sz="1200" dirty="0">
                <a:latin typeface="+mn-ea"/>
                <a:ea typeface="+mn-ea"/>
              </a:rPr>
              <a:t>Alarm </a:t>
            </a:r>
            <a:r>
              <a:rPr lang="ko-KR" altLang="en-US" sz="1200" dirty="0" smtClean="0">
                <a:latin typeface="+mn-ea"/>
                <a:ea typeface="+mn-ea"/>
              </a:rPr>
              <a:t>에 따라 해당되는 </a:t>
            </a: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이 하이라이트 되어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선택된 </a:t>
            </a:r>
            <a:r>
              <a:rPr lang="en-US" altLang="ko-KR" sz="1200" dirty="0" smtClean="0">
                <a:latin typeface="+mn-ea"/>
                <a:ea typeface="+mn-ea"/>
              </a:rPr>
              <a:t>Alarm</a:t>
            </a:r>
            <a:r>
              <a:rPr lang="ko-KR" altLang="en-US" sz="1200" dirty="0">
                <a:latin typeface="+mn-ea"/>
                <a:ea typeface="+mn-ea"/>
              </a:rPr>
              <a:t>이</a:t>
            </a:r>
            <a:r>
              <a:rPr lang="ko-KR" altLang="en-US" sz="1200" dirty="0" smtClean="0">
                <a:latin typeface="+mn-ea"/>
                <a:ea typeface="+mn-ea"/>
              </a:rPr>
              <a:t> 발생한 </a:t>
            </a:r>
            <a:r>
              <a:rPr lang="en-US" altLang="ko-KR" sz="1200" dirty="0" smtClean="0">
                <a:latin typeface="+mn-ea"/>
                <a:ea typeface="+mn-ea"/>
              </a:rPr>
              <a:t>Volume </a:t>
            </a:r>
            <a:r>
              <a:rPr lang="ko-KR" altLang="en-US" sz="1200" dirty="0" smtClean="0">
                <a:latin typeface="+mn-ea"/>
                <a:ea typeface="+mn-ea"/>
              </a:rPr>
              <a:t>리소스를 표시 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ea"/>
                <a:ea typeface="+mn-ea"/>
              </a:rPr>
              <a:t>‘Node‘ </a:t>
            </a:r>
            <a:r>
              <a:rPr lang="ko-KR" altLang="en-US" sz="1200" dirty="0" smtClean="0">
                <a:latin typeface="+mn-ea"/>
                <a:ea typeface="+mn-ea"/>
              </a:rPr>
              <a:t>패널에 선택된 </a:t>
            </a:r>
            <a:r>
              <a:rPr lang="en-US" altLang="ko-KR" sz="1200" dirty="0" smtClean="0">
                <a:latin typeface="+mn-ea"/>
                <a:ea typeface="+mn-ea"/>
              </a:rPr>
              <a:t>Alarm</a:t>
            </a:r>
            <a:r>
              <a:rPr lang="ko-KR" altLang="en-US" sz="1200" dirty="0" smtClean="0">
                <a:latin typeface="+mn-ea"/>
                <a:ea typeface="+mn-ea"/>
              </a:rPr>
              <a:t>에 따라 해당되는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가 하이라이트 되어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1085850" lvl="2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패널 </a:t>
            </a:r>
            <a:r>
              <a:rPr lang="ko-KR" altLang="en-US" sz="1200" dirty="0">
                <a:latin typeface="+mn-ea"/>
                <a:ea typeface="+mn-ea"/>
              </a:rPr>
              <a:t>하단에 </a:t>
            </a:r>
            <a:r>
              <a:rPr lang="ko-KR" altLang="en-US" sz="1200" dirty="0" smtClean="0">
                <a:latin typeface="+mn-ea"/>
                <a:ea typeface="+mn-ea"/>
              </a:rPr>
              <a:t>선택된 </a:t>
            </a:r>
            <a:r>
              <a:rPr lang="en-US" altLang="ko-KR" sz="1200" dirty="0" smtClean="0">
                <a:latin typeface="+mn-ea"/>
                <a:ea typeface="+mn-ea"/>
              </a:rPr>
              <a:t>Alarm</a:t>
            </a:r>
            <a:r>
              <a:rPr lang="ko-KR" altLang="en-US" sz="1200" dirty="0" smtClean="0">
                <a:latin typeface="+mn-ea"/>
                <a:ea typeface="+mn-ea"/>
              </a:rPr>
              <a:t>이 발생한 </a:t>
            </a:r>
            <a:r>
              <a:rPr lang="en-US" altLang="ko-KR" sz="1200" dirty="0" smtClean="0">
                <a:latin typeface="+mn-ea"/>
                <a:ea typeface="+mn-ea"/>
              </a:rPr>
              <a:t>Node </a:t>
            </a:r>
            <a:r>
              <a:rPr lang="ko-KR" altLang="en-US" sz="1200" dirty="0">
                <a:latin typeface="+mn-ea"/>
                <a:ea typeface="+mn-ea"/>
              </a:rPr>
              <a:t>명이 출력되고 </a:t>
            </a:r>
            <a:r>
              <a:rPr lang="en-US" altLang="ko-KR" sz="1200" dirty="0">
                <a:latin typeface="+mn-ea"/>
                <a:ea typeface="+mn-ea"/>
              </a:rPr>
              <a:t>Node </a:t>
            </a:r>
            <a:r>
              <a:rPr lang="ko-KR" altLang="en-US" sz="1200" dirty="0">
                <a:latin typeface="+mn-ea"/>
                <a:ea typeface="+mn-ea"/>
              </a:rPr>
              <a:t>상세정보가 </a:t>
            </a:r>
            <a:r>
              <a:rPr lang="ko-KR" altLang="en-US" sz="1200" dirty="0" smtClean="0">
                <a:latin typeface="+mn-ea"/>
                <a:ea typeface="+mn-ea"/>
              </a:rPr>
              <a:t>표시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12279" y="5435645"/>
            <a:ext cx="6438456" cy="4447559"/>
            <a:chOff x="602279" y="4914652"/>
            <a:chExt cx="6438456" cy="444755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712" y="4914652"/>
              <a:ext cx="6399023" cy="4447559"/>
            </a:xfrm>
            <a:prstGeom prst="rect">
              <a:avLst/>
            </a:prstGeom>
          </p:spPr>
        </p:pic>
        <p:sp>
          <p:nvSpPr>
            <p:cNvPr id="25" name="내용 개체 틀 1"/>
            <p:cNvSpPr txBox="1">
              <a:spLocks/>
            </p:cNvSpPr>
            <p:nvPr/>
          </p:nvSpPr>
          <p:spPr>
            <a:xfrm>
              <a:off x="602279" y="5132351"/>
              <a:ext cx="5928801" cy="957130"/>
            </a:xfrm>
            <a:prstGeom prst="rect">
              <a:avLst/>
            </a:prstGeom>
          </p:spPr>
          <p:txBody>
            <a:bodyPr/>
            <a:lstStyle/>
            <a:p>
              <a:pPr>
                <a:lnSpc>
                  <a:spcPct val="200000"/>
                </a:lnSpc>
              </a:pPr>
              <a:endParaRPr lang="en-US" altLang="ko-KR" sz="1200" dirty="0">
                <a:latin typeface="+mn-ea"/>
                <a:ea typeface="+mn-ea"/>
              </a:endParaRPr>
            </a:p>
          </p:txBody>
        </p:sp>
        <p:pic>
          <p:nvPicPr>
            <p:cNvPr id="28" name="Picture 6" descr="access, arrow, audio, click, creative, cursor, data, direction, drag, drop, exchange, grid, information, interface, mouse, move, pc, player, pointer, receive, select, send, shape, smartphone, tablet, video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9215" y="8405238"/>
              <a:ext cx="277500" cy="280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667634" y="5529878"/>
              <a:ext cx="1563745" cy="777303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0" name="직선 화살표 연결선 29"/>
            <p:cNvCxnSpPr>
              <a:stCxn id="28" idx="0"/>
            </p:cNvCxnSpPr>
            <p:nvPr/>
          </p:nvCxnSpPr>
          <p:spPr>
            <a:xfrm flipV="1">
              <a:off x="1917965" y="7138432"/>
              <a:ext cx="3108524" cy="1266806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8" idx="0"/>
            </p:cNvCxnSpPr>
            <p:nvPr/>
          </p:nvCxnSpPr>
          <p:spPr>
            <a:xfrm flipH="1" flipV="1">
              <a:off x="1350367" y="6089482"/>
              <a:ext cx="567598" cy="2315756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 flipV="1">
              <a:off x="1917965" y="5751646"/>
              <a:ext cx="2200113" cy="2636579"/>
            </a:xfrm>
            <a:prstGeom prst="straightConnector1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4537345" y="5202684"/>
              <a:ext cx="2495868" cy="4159527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996655" y="5346700"/>
              <a:ext cx="540690" cy="943468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131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24311" y="99250"/>
            <a:ext cx="5027956" cy="71438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Ⅱ</a:t>
            </a:r>
            <a:r>
              <a:rPr lang="en-US" altLang="ko-KR" dirty="0"/>
              <a:t>. </a:t>
            </a:r>
            <a:r>
              <a:rPr lang="en-US" altLang="ko-KR" dirty="0">
                <a:ln w="18415" cmpd="sng">
                  <a:noFill/>
                  <a:prstDash val="solid"/>
                </a:ln>
                <a:latin typeface="+mn-ea"/>
              </a:rPr>
              <a:t>Dashboard</a:t>
            </a:r>
            <a:endParaRPr lang="ko-KR" altLang="en-US" dirty="0"/>
          </a:p>
        </p:txBody>
      </p:sp>
      <p:sp>
        <p:nvSpPr>
          <p:cNvPr id="19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en-US" altLang="ko-KR" dirty="0" smtClean="0"/>
              <a:t>Dashboard </a:t>
            </a:r>
            <a:r>
              <a:rPr lang="ko-KR" altLang="en-US" dirty="0" smtClean="0"/>
              <a:t>보기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t="2950"/>
          <a:stretch/>
        </p:blipFill>
        <p:spPr>
          <a:xfrm>
            <a:off x="511799" y="4194572"/>
            <a:ext cx="6791325" cy="4289212"/>
          </a:xfrm>
          <a:prstGeom prst="rect">
            <a:avLst/>
          </a:prstGeom>
        </p:spPr>
      </p:pic>
      <p:sp>
        <p:nvSpPr>
          <p:cNvPr id="20" name="내용 개체 틀 1"/>
          <p:cNvSpPr txBox="1">
            <a:spLocks/>
          </p:cNvSpPr>
          <p:nvPr/>
        </p:nvSpPr>
        <p:spPr>
          <a:xfrm>
            <a:off x="536696" y="1314252"/>
            <a:ext cx="6463460" cy="335150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Dashboard </a:t>
            </a:r>
            <a:r>
              <a:rPr lang="ko-KR" altLang="en-US" sz="1200" dirty="0" smtClean="0">
                <a:latin typeface="+mn-ea"/>
                <a:ea typeface="+mn-ea"/>
              </a:rPr>
              <a:t>조작 툴 바는 </a:t>
            </a:r>
            <a:r>
              <a:rPr lang="en-US" altLang="ko-KR" sz="1200" dirty="0" smtClean="0">
                <a:latin typeface="+mn-ea"/>
                <a:ea typeface="+mn-ea"/>
              </a:rPr>
              <a:t>Dashboard</a:t>
            </a:r>
            <a:r>
              <a:rPr lang="ko-KR" altLang="en-US" sz="1200" dirty="0" smtClean="0">
                <a:latin typeface="+mn-ea"/>
                <a:ea typeface="+mn-ea"/>
              </a:rPr>
              <a:t>의 갱신 주기를 제어 하고 아래와 같은 세가지 기능을 제공 합니다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lang="en-US" altLang="ko-KR" sz="1200" dirty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Dashboard </a:t>
            </a:r>
            <a:r>
              <a:rPr lang="ko-KR" altLang="en-US" sz="1200" dirty="0" smtClean="0">
                <a:latin typeface="+mn-ea"/>
                <a:ea typeface="+mn-ea"/>
              </a:rPr>
              <a:t>자동 갱신 제어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일정 시간 주기로 화면 데이터 동기화 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자동 갱신 일시 멈춤</a:t>
            </a:r>
            <a:r>
              <a:rPr lang="en-US" altLang="ko-KR" sz="1200" dirty="0" smtClean="0">
                <a:latin typeface="+mn-ea"/>
                <a:ea typeface="+mn-ea"/>
              </a:rPr>
              <a:t>:        </a:t>
            </a:r>
            <a:r>
              <a:rPr lang="ko-KR" altLang="en-US" sz="1200" dirty="0" smtClean="0">
                <a:latin typeface="+mn-ea"/>
                <a:ea typeface="+mn-ea"/>
              </a:rPr>
              <a:t>버튼 클릭 시 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자동 갱신 시작</a:t>
            </a:r>
            <a:r>
              <a:rPr lang="en-US" altLang="ko-KR" sz="1200" dirty="0" smtClean="0">
                <a:latin typeface="+mn-ea"/>
                <a:ea typeface="+mn-ea"/>
              </a:rPr>
              <a:t>:         </a:t>
            </a:r>
            <a:r>
              <a:rPr lang="ko-KR" altLang="en-US" sz="1200" dirty="0" smtClean="0">
                <a:latin typeface="+mn-ea"/>
                <a:ea typeface="+mn-ea"/>
              </a:rPr>
              <a:t>버튼 클릭 시 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>
                <a:latin typeface="+mn-ea"/>
              </a:rPr>
              <a:t>Dashboard </a:t>
            </a:r>
            <a:r>
              <a:rPr lang="ko-KR" altLang="en-US" sz="1200" dirty="0" smtClean="0">
                <a:latin typeface="+mn-ea"/>
                <a:ea typeface="+mn-ea"/>
              </a:rPr>
              <a:t>수동 갱신</a:t>
            </a:r>
            <a:r>
              <a:rPr lang="en-US" altLang="ko-KR" sz="1200" dirty="0" smtClean="0">
                <a:latin typeface="+mn-ea"/>
                <a:ea typeface="+mn-ea"/>
              </a:rPr>
              <a:t>:       </a:t>
            </a:r>
            <a:r>
              <a:rPr lang="ko-KR" altLang="en-US" sz="1200" dirty="0" smtClean="0">
                <a:latin typeface="+mn-ea"/>
                <a:ea typeface="+mn-ea"/>
              </a:rPr>
              <a:t>버튼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클릭 시 화면 데이터를 동기화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Dashboard</a:t>
            </a:r>
            <a:r>
              <a:rPr lang="ko-KR" altLang="en-US" sz="1200" dirty="0" smtClean="0">
                <a:latin typeface="+mn-ea"/>
                <a:ea typeface="+mn-ea"/>
              </a:rPr>
              <a:t>가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최종으로 갱신된 시간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ko-KR" altLang="en-US" sz="1200" dirty="0">
              <a:latin typeface="+mn-ea"/>
              <a:ea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48039" y="954212"/>
            <a:ext cx="6500464" cy="347662"/>
            <a:chOff x="525463" y="2754411"/>
            <a:chExt cx="6500464" cy="347662"/>
          </a:xfrm>
        </p:grpSpPr>
        <p:sp>
          <p:nvSpPr>
            <p:cNvPr id="27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    </a:t>
              </a:r>
              <a:r>
                <a:rPr kumimoji="0" lang="en-US" altLang="ko-KR" sz="1400" b="1" kern="0" dirty="0" smtClean="0">
                  <a:latin typeface="맑은 고딕"/>
                  <a:ea typeface="맑은 고딕"/>
                </a:rPr>
                <a:t>Dashboard 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조작 툴 바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28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31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2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33" name="TextBox 32"/>
          <p:cNvSpPr txBox="1"/>
          <p:nvPr/>
        </p:nvSpPr>
        <p:spPr>
          <a:xfrm>
            <a:off x="6127085" y="448260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③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860751" y="4482604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srgbClr val="00B0F0"/>
                </a:solidFill>
                <a:latin typeface="맑은 고딕"/>
                <a:ea typeface="맑은 고딕"/>
              </a:rPr>
              <a:t>②</a:t>
            </a:r>
            <a:endParaRPr lang="ko-KR" altLang="en-US" sz="1600" b="1" dirty="0">
              <a:solidFill>
                <a:srgbClr val="00B0F0"/>
              </a:solidFill>
              <a:latin typeface="맑은 고딕"/>
              <a:ea typeface="맑은 고딕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16438" y="448260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①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516438" y="4203040"/>
            <a:ext cx="2648569" cy="351572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36" y="3258468"/>
            <a:ext cx="323850" cy="28575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rcRect l="14325" t="-9016" b="-1"/>
          <a:stretch/>
        </p:blipFill>
        <p:spPr>
          <a:xfrm>
            <a:off x="2484486" y="2898428"/>
            <a:ext cx="326419" cy="29074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519" y="2559720"/>
            <a:ext cx="342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3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08929" y="4119565"/>
            <a:ext cx="4608512" cy="324335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en-US" altLang="ko-KR" dirty="0" smtClean="0">
                <a:solidFill>
                  <a:srgbClr val="77B03D"/>
                </a:solidFill>
                <a:latin typeface="+mn-ea"/>
              </a:rPr>
              <a:t>Start</a:t>
            </a: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en-US" altLang="ko-KR" dirty="0" smtClean="0">
                <a:solidFill>
                  <a:srgbClr val="77B03D"/>
                </a:solidFill>
                <a:latin typeface="+mn-ea"/>
              </a:rPr>
              <a:t>Dashboard</a:t>
            </a: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en-US" altLang="ko-KR" dirty="0" smtClean="0">
                <a:solidFill>
                  <a:srgbClr val="77B03D"/>
                </a:solidFill>
                <a:latin typeface="+mn-ea"/>
              </a:rPr>
              <a:t>Alarm</a:t>
            </a: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en-US" altLang="ko-KR" dirty="0" smtClean="0">
                <a:solidFill>
                  <a:srgbClr val="77B03D"/>
                </a:solidFill>
                <a:latin typeface="+mn-ea"/>
              </a:rPr>
              <a:t>System management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673095" y="3145124"/>
            <a:ext cx="6072230" cy="7858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bg1">
                    <a:lumMod val="65000"/>
                    <a:alpha val="20000"/>
                  </a:schemeClr>
                </a:gs>
                <a:gs pos="30000">
                  <a:schemeClr val="bg1">
                    <a:lumMod val="65000"/>
                  </a:schemeClr>
                </a:gs>
                <a:gs pos="70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  <a:alpha val="20000"/>
                  </a:schemeClr>
                </a:gs>
              </a:gsLst>
              <a:lin ang="0" scaled="0"/>
            </a:gradFill>
          </a:ln>
          <a:effectLst>
            <a:outerShdw blurRad="152400" dist="12700" dir="5400000" sx="92000" sy="92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56295" y="3274040"/>
            <a:ext cx="59532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800" b="1" dirty="0" smtClean="0">
                <a:ln w="18415" cmpd="sng">
                  <a:noFill/>
                  <a:prstDash val="solid"/>
                </a:ln>
                <a:latin typeface="+mn-ea"/>
              </a:rPr>
              <a:t>목      차</a:t>
            </a:r>
            <a:endParaRPr lang="en-US" altLang="ko-KR" sz="2800" b="1" dirty="0">
              <a:ln w="18415" cmpd="sng">
                <a:noFill/>
                <a:prstDash val="solid"/>
              </a:ln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010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24311" y="99250"/>
            <a:ext cx="5027956" cy="71438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Ⅱ</a:t>
            </a:r>
            <a:r>
              <a:rPr lang="en-US" altLang="ko-KR" dirty="0"/>
              <a:t>. </a:t>
            </a:r>
            <a:r>
              <a:rPr lang="en-US" altLang="ko-KR" dirty="0">
                <a:ln w="18415" cmpd="sng">
                  <a:noFill/>
                  <a:prstDash val="solid"/>
                </a:ln>
                <a:latin typeface="+mn-ea"/>
              </a:rPr>
              <a:t>Dashboard</a:t>
            </a:r>
            <a:endParaRPr lang="ko-KR" altLang="en-US" dirty="0"/>
          </a:p>
        </p:txBody>
      </p:sp>
      <p:grpSp>
        <p:nvGrpSpPr>
          <p:cNvPr id="16" name="그룹 6"/>
          <p:cNvGrpSpPr/>
          <p:nvPr/>
        </p:nvGrpSpPr>
        <p:grpSpPr>
          <a:xfrm>
            <a:off x="540271" y="1058581"/>
            <a:ext cx="6500464" cy="347662"/>
            <a:chOff x="525463" y="2754411"/>
            <a:chExt cx="6500464" cy="347662"/>
          </a:xfrm>
        </p:grpSpPr>
        <p:sp>
          <p:nvSpPr>
            <p:cNvPr id="17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/>
                  <a:ea typeface="맑은 고딕"/>
                </a:rPr>
                <a:t>    </a:t>
              </a: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uLnTx/>
                  <a:uFillTx/>
                  <a:latin typeface="맑은 고딕"/>
                  <a:ea typeface="맑은 고딕"/>
                </a:rPr>
                <a:t>Dashboard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패널 간격 조절하기 </a:t>
              </a:r>
              <a:r>
                <a:rPr kumimoji="0" lang="ko-KR" altLang="en-US" sz="1400" b="1" kern="0" noProof="0" dirty="0" smtClean="0">
                  <a:latin typeface="맑은 고딕"/>
                  <a:ea typeface="맑은 고딕"/>
                </a:rPr>
                <a:t> 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21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23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4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34" name="내용 개체 틀 1"/>
          <p:cNvSpPr txBox="1">
            <a:spLocks/>
          </p:cNvSpPr>
          <p:nvPr/>
        </p:nvSpPr>
        <p:spPr>
          <a:xfrm>
            <a:off x="612279" y="1440326"/>
            <a:ext cx="6440880" cy="128071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Dashboard </a:t>
            </a:r>
            <a:r>
              <a:rPr lang="ko-KR" altLang="en-US" sz="1200" dirty="0" smtClean="0">
                <a:latin typeface="+mn-ea"/>
                <a:ea typeface="+mn-ea"/>
              </a:rPr>
              <a:t>패</a:t>
            </a:r>
            <a:r>
              <a:rPr lang="ko-KR" altLang="en-US" sz="1200" dirty="0">
                <a:latin typeface="+mn-ea"/>
                <a:ea typeface="+mn-ea"/>
              </a:rPr>
              <a:t>널</a:t>
            </a:r>
            <a:r>
              <a:rPr lang="ko-KR" altLang="en-US" sz="1200" dirty="0" smtClean="0">
                <a:latin typeface="+mn-ea"/>
                <a:ea typeface="+mn-ea"/>
              </a:rPr>
              <a:t>에서 </a:t>
            </a:r>
            <a:r>
              <a:rPr lang="en-US" altLang="ko-KR" sz="1200" dirty="0" smtClean="0">
                <a:latin typeface="+mn-ea"/>
                <a:ea typeface="+mn-ea"/>
              </a:rPr>
              <a:t>Splitter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bar</a:t>
            </a:r>
            <a:r>
              <a:rPr lang="ko-KR" altLang="en-US" sz="1200" dirty="0" smtClean="0">
                <a:latin typeface="+mn-ea"/>
                <a:ea typeface="+mn-ea"/>
              </a:rPr>
              <a:t>를 클릭 한 후 원하는 크기 만큼 </a:t>
            </a:r>
            <a:r>
              <a:rPr lang="en-US" altLang="ko-KR" sz="1200" dirty="0" smtClean="0">
                <a:latin typeface="+mn-ea"/>
                <a:ea typeface="+mn-ea"/>
              </a:rPr>
              <a:t>drag </a:t>
            </a:r>
            <a:r>
              <a:rPr lang="ko-KR" altLang="en-US" sz="1200" dirty="0" smtClean="0">
                <a:latin typeface="+mn-ea"/>
                <a:ea typeface="+mn-ea"/>
              </a:rPr>
              <a:t>해주면 해당되는 패널의 간격이 조절됩니다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r>
              <a:rPr lang="ko-KR" altLang="en-US" sz="1200" dirty="0" smtClean="0">
                <a:latin typeface="+mn-ea"/>
                <a:ea typeface="+mn-ea"/>
              </a:rPr>
              <a:t>조절 시 패널간의 최소 영역의 존재 하기 때문에 그 이하로는 간격 조절이 불가능 합니다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</p:txBody>
      </p:sp>
      <p:sp>
        <p:nvSpPr>
          <p:cNvPr id="19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en-US" altLang="ko-KR" dirty="0" smtClean="0"/>
              <a:t>Dashboard </a:t>
            </a:r>
            <a:r>
              <a:rPr lang="ko-KR" altLang="en-US" dirty="0" smtClean="0"/>
              <a:t>보기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59" y="2682404"/>
            <a:ext cx="6336704" cy="4313225"/>
          </a:xfrm>
          <a:prstGeom prst="rect">
            <a:avLst/>
          </a:prstGeom>
        </p:spPr>
      </p:pic>
      <p:sp>
        <p:nvSpPr>
          <p:cNvPr id="25" name="내용 개체 틀 1"/>
          <p:cNvSpPr txBox="1">
            <a:spLocks/>
          </p:cNvSpPr>
          <p:nvPr/>
        </p:nvSpPr>
        <p:spPr>
          <a:xfrm>
            <a:off x="540271" y="5195429"/>
            <a:ext cx="6463460" cy="99364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endParaRPr lang="en-US" altLang="ko-KR" sz="1200" dirty="0">
              <a:latin typeface="+mn-ea"/>
              <a:ea typeface="+mn-ea"/>
            </a:endParaRPr>
          </a:p>
        </p:txBody>
      </p:sp>
      <p:pic>
        <p:nvPicPr>
          <p:cNvPr id="39" name="Picture 6" descr="access, arrow, audio, click, creative, cursor, data, direction, drag, drop, exchange, grid, information, interface, mouse, move, pc, player, pointer, receive, select, send, shape, smartphone, tablet, video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035" y="5208178"/>
            <a:ext cx="277500" cy="28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access, arrow, audio, click, creative, cursor, data, direction, drag, drop, exchange, grid, information, interface, mouse, move, pc, player, pointer, receive, select, send, shape, smartphone, tablet, video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411" y="5208178"/>
            <a:ext cx="277500" cy="28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위쪽 화살표 4"/>
          <p:cNvSpPr/>
          <p:nvPr/>
        </p:nvSpPr>
        <p:spPr>
          <a:xfrm>
            <a:off x="2213769" y="4571793"/>
            <a:ext cx="144016" cy="576064"/>
          </a:xfrm>
          <a:prstGeom prst="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위쪽 화살표 28"/>
          <p:cNvSpPr/>
          <p:nvPr/>
        </p:nvSpPr>
        <p:spPr>
          <a:xfrm>
            <a:off x="5598145" y="4589815"/>
            <a:ext cx="144016" cy="576064"/>
          </a:xfrm>
          <a:prstGeom prst="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아래쪽 화살표 5"/>
          <p:cNvSpPr/>
          <p:nvPr/>
        </p:nvSpPr>
        <p:spPr>
          <a:xfrm>
            <a:off x="2213769" y="5488938"/>
            <a:ext cx="144016" cy="700136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아래쪽 화살표 29"/>
          <p:cNvSpPr/>
          <p:nvPr/>
        </p:nvSpPr>
        <p:spPr>
          <a:xfrm>
            <a:off x="5598145" y="5488938"/>
            <a:ext cx="144016" cy="700136"/>
          </a:xfrm>
          <a:prstGeom prst="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07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08929" y="4119565"/>
            <a:ext cx="4608512" cy="279877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ko-KR" altLang="en-US" dirty="0" smtClean="0">
                <a:solidFill>
                  <a:srgbClr val="77B03D"/>
                </a:solidFill>
                <a:latin typeface="+mn-ea"/>
              </a:rPr>
              <a:t>시작하기</a:t>
            </a:r>
            <a:endParaRPr kumimoji="0" lang="en-US" altLang="ko-KR" dirty="0" smtClean="0">
              <a:solidFill>
                <a:srgbClr val="77B03D"/>
              </a:solidFill>
              <a:latin typeface="+mn-ea"/>
            </a:endParaRP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en-US" altLang="ko-KR" dirty="0" smtClean="0">
                <a:solidFill>
                  <a:srgbClr val="77B03D"/>
                </a:solidFill>
                <a:latin typeface="+mn-ea"/>
              </a:rPr>
              <a:t>Alarm history</a:t>
            </a: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en-US" altLang="ko-KR" dirty="0" smtClean="0">
                <a:solidFill>
                  <a:srgbClr val="77B03D"/>
                </a:solidFill>
                <a:latin typeface="+mn-ea"/>
              </a:rPr>
              <a:t>Alarm definition 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673095" y="3145124"/>
            <a:ext cx="6072230" cy="7858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bg1">
                    <a:lumMod val="65000"/>
                    <a:alpha val="20000"/>
                  </a:schemeClr>
                </a:gs>
                <a:gs pos="30000">
                  <a:schemeClr val="bg1">
                    <a:lumMod val="65000"/>
                  </a:schemeClr>
                </a:gs>
                <a:gs pos="70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  <a:alpha val="20000"/>
                  </a:schemeClr>
                </a:gs>
              </a:gsLst>
              <a:lin ang="0" scaled="0"/>
            </a:gradFill>
          </a:ln>
          <a:effectLst>
            <a:outerShdw blurRad="152400" dist="12700" dir="5400000" sx="92000" sy="92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851937" y="3274040"/>
            <a:ext cx="38576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800" b="1" smtClean="0">
                <a:ln w="18415" cmpd="sng">
                  <a:noFill/>
                  <a:prstDash val="solid"/>
                </a:ln>
                <a:latin typeface="+mn-ea"/>
              </a:rPr>
              <a:t>Alarm</a:t>
            </a:r>
            <a:endParaRPr lang="en-US" altLang="ko-KR" sz="2800" b="1" dirty="0">
              <a:ln w="18415" cmpd="sng">
                <a:noFill/>
                <a:prstDash val="solid"/>
              </a:ln>
              <a:latin typeface="+mn-ea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1116000" y="3135600"/>
            <a:ext cx="1512168" cy="795224"/>
          </a:xfrm>
          <a:custGeom>
            <a:avLst/>
            <a:gdLst>
              <a:gd name="connsiteX0" fmla="*/ 0 w 1000132"/>
              <a:gd name="connsiteY0" fmla="*/ 0 h 972000"/>
              <a:gd name="connsiteX1" fmla="*/ 1000132 w 1000132"/>
              <a:gd name="connsiteY1" fmla="*/ 0 h 972000"/>
              <a:gd name="connsiteX2" fmla="*/ 1000132 w 1000132"/>
              <a:gd name="connsiteY2" fmla="*/ 972000 h 972000"/>
              <a:gd name="connsiteX3" fmla="*/ 0 w 1000132"/>
              <a:gd name="connsiteY3" fmla="*/ 972000 h 972000"/>
              <a:gd name="connsiteX4" fmla="*/ 0 w 1000132"/>
              <a:gd name="connsiteY4" fmla="*/ 0 h 972000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0 w 1228606"/>
              <a:gd name="connsiteY3" fmla="*/ 972000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585124"/>
              <a:gd name="connsiteY0" fmla="*/ 0 h 971111"/>
              <a:gd name="connsiteX1" fmla="*/ 1000132 w 1585124"/>
              <a:gd name="connsiteY1" fmla="*/ 0 h 971111"/>
              <a:gd name="connsiteX2" fmla="*/ 1585124 w 1585124"/>
              <a:gd name="connsiteY2" fmla="*/ 964827 h 971111"/>
              <a:gd name="connsiteX3" fmla="*/ 231866 w 1585124"/>
              <a:gd name="connsiteY3" fmla="*/ 968414 h 971111"/>
              <a:gd name="connsiteX4" fmla="*/ 0 w 1585124"/>
              <a:gd name="connsiteY4" fmla="*/ 0 h 971111"/>
              <a:gd name="connsiteX0" fmla="*/ 0 w 1585124"/>
              <a:gd name="connsiteY0" fmla="*/ 0 h 967525"/>
              <a:gd name="connsiteX1" fmla="*/ 1000132 w 1585124"/>
              <a:gd name="connsiteY1" fmla="*/ 0 h 967525"/>
              <a:gd name="connsiteX2" fmla="*/ 1585124 w 1585124"/>
              <a:gd name="connsiteY2" fmla="*/ 964827 h 967525"/>
              <a:gd name="connsiteX3" fmla="*/ 600444 w 1585124"/>
              <a:gd name="connsiteY3" fmla="*/ 964828 h 967525"/>
              <a:gd name="connsiteX4" fmla="*/ 0 w 1585124"/>
              <a:gd name="connsiteY4" fmla="*/ 0 h 967525"/>
              <a:gd name="connsiteX0" fmla="*/ 0 w 1585124"/>
              <a:gd name="connsiteY0" fmla="*/ 0 h 964828"/>
              <a:gd name="connsiteX1" fmla="*/ 1000132 w 1585124"/>
              <a:gd name="connsiteY1" fmla="*/ 0 h 964828"/>
              <a:gd name="connsiteX2" fmla="*/ 1585124 w 1585124"/>
              <a:gd name="connsiteY2" fmla="*/ 964827 h 964828"/>
              <a:gd name="connsiteX3" fmla="*/ 600444 w 1585124"/>
              <a:gd name="connsiteY3" fmla="*/ 964828 h 964828"/>
              <a:gd name="connsiteX4" fmla="*/ 0 w 1585124"/>
              <a:gd name="connsiteY4" fmla="*/ 0 h 964828"/>
              <a:gd name="connsiteX0" fmla="*/ 0 w 1585124"/>
              <a:gd name="connsiteY0" fmla="*/ 0 h 964828"/>
              <a:gd name="connsiteX1" fmla="*/ 1000132 w 1585124"/>
              <a:gd name="connsiteY1" fmla="*/ 0 h 964828"/>
              <a:gd name="connsiteX2" fmla="*/ 1585124 w 1585124"/>
              <a:gd name="connsiteY2" fmla="*/ 964827 h 964828"/>
              <a:gd name="connsiteX3" fmla="*/ 600444 w 1585124"/>
              <a:gd name="connsiteY3" fmla="*/ 964828 h 964828"/>
              <a:gd name="connsiteX4" fmla="*/ 0 w 1585124"/>
              <a:gd name="connsiteY4" fmla="*/ 0 h 964828"/>
              <a:gd name="connsiteX0" fmla="*/ 0 w 1585124"/>
              <a:gd name="connsiteY0" fmla="*/ 0 h 964828"/>
              <a:gd name="connsiteX1" fmla="*/ 1000132 w 1585124"/>
              <a:gd name="connsiteY1" fmla="*/ 0 h 964828"/>
              <a:gd name="connsiteX2" fmla="*/ 1585124 w 1585124"/>
              <a:gd name="connsiteY2" fmla="*/ 964827 h 964828"/>
              <a:gd name="connsiteX3" fmla="*/ 600444 w 1585124"/>
              <a:gd name="connsiteY3" fmla="*/ 964828 h 964828"/>
              <a:gd name="connsiteX4" fmla="*/ 0 w 1585124"/>
              <a:gd name="connsiteY4" fmla="*/ 0 h 964828"/>
              <a:gd name="connsiteX0" fmla="*/ 0 w 1585124"/>
              <a:gd name="connsiteY0" fmla="*/ 0 h 964828"/>
              <a:gd name="connsiteX1" fmla="*/ 1000132 w 1585124"/>
              <a:gd name="connsiteY1" fmla="*/ 0 h 964828"/>
              <a:gd name="connsiteX2" fmla="*/ 1585124 w 1585124"/>
              <a:gd name="connsiteY2" fmla="*/ 964827 h 964828"/>
              <a:gd name="connsiteX3" fmla="*/ 600444 w 1585124"/>
              <a:gd name="connsiteY3" fmla="*/ 964828 h 964828"/>
              <a:gd name="connsiteX4" fmla="*/ 0 w 1585124"/>
              <a:gd name="connsiteY4" fmla="*/ 0 h 964828"/>
              <a:gd name="connsiteX0" fmla="*/ 0 w 1585124"/>
              <a:gd name="connsiteY0" fmla="*/ 0 h 964828"/>
              <a:gd name="connsiteX1" fmla="*/ 1000132 w 1585124"/>
              <a:gd name="connsiteY1" fmla="*/ 0 h 964828"/>
              <a:gd name="connsiteX2" fmla="*/ 1585124 w 1585124"/>
              <a:gd name="connsiteY2" fmla="*/ 964827 h 964828"/>
              <a:gd name="connsiteX3" fmla="*/ 600444 w 1585124"/>
              <a:gd name="connsiteY3" fmla="*/ 964828 h 964828"/>
              <a:gd name="connsiteX4" fmla="*/ 0 w 1585124"/>
              <a:gd name="connsiteY4" fmla="*/ 0 h 964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5124" h="964828">
                <a:moveTo>
                  <a:pt x="0" y="0"/>
                </a:moveTo>
                <a:lnTo>
                  <a:pt x="1000132" y="0"/>
                </a:lnTo>
                <a:cubicBezTo>
                  <a:pt x="1175913" y="3709"/>
                  <a:pt x="1349997" y="828495"/>
                  <a:pt x="1585124" y="964827"/>
                </a:cubicBezTo>
                <a:lnTo>
                  <a:pt x="600444" y="964828"/>
                </a:lnTo>
                <a:cubicBezTo>
                  <a:pt x="395949" y="963939"/>
                  <a:pt x="233684" y="73644"/>
                  <a:pt x="0" y="0"/>
                </a:cubicBezTo>
                <a:close/>
              </a:path>
            </a:pathLst>
          </a:custGeom>
          <a:solidFill>
            <a:srgbClr val="77B03D"/>
          </a:solidFill>
          <a:ln w="3175">
            <a:solidFill>
              <a:srgbClr val="719C27"/>
            </a:solidFill>
          </a:ln>
          <a:effectLst>
            <a:innerShdw blurRad="63500" dist="50800" dir="13500000">
              <a:schemeClr val="bg1">
                <a:alpha val="1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3200" dirty="0" smtClean="0">
              <a:solidFill>
                <a:schemeClr val="bg1"/>
              </a:solidFill>
              <a:effectLst>
                <a:outerShdw blurRad="127000" dir="5400000" algn="t" rotWithShape="0">
                  <a:prstClr val="black">
                    <a:alpha val="40000"/>
                  </a:prstClr>
                </a:outerShdw>
              </a:effectLst>
              <a:latin typeface="MS Mincho" pitchFamily="49" charset="-128"/>
              <a:ea typeface="MS Mincho" pitchFamily="49" charset="-128"/>
            </a:endParaRPr>
          </a:p>
          <a:p>
            <a:pPr algn="ctr"/>
            <a:r>
              <a:rPr lang="en-US" altLang="ko-KR" sz="3200" dirty="0" smtClean="0">
                <a:solidFill>
                  <a:schemeClr val="bg1"/>
                </a:solidFill>
                <a:effectLst>
                  <a:outerShdw blurRad="127000" dir="5400000" algn="t" rotWithShape="0">
                    <a:prstClr val="black">
                      <a:alpha val="40000"/>
                    </a:prstClr>
                  </a:outerShdw>
                </a:effectLst>
                <a:latin typeface="MS Mincho" pitchFamily="49" charset="-128"/>
                <a:ea typeface="MS Mincho" pitchFamily="49" charset="-128"/>
              </a:rPr>
              <a:t>Ⅲ</a:t>
            </a:r>
            <a:endParaRPr lang="ko-KR" altLang="en-US" sz="3200" dirty="0">
              <a:solidFill>
                <a:schemeClr val="bg1"/>
              </a:solidFill>
              <a:effectLst>
                <a:outerShdw blurRad="127000" dir="5400000" algn="t" rotWithShape="0">
                  <a:prstClr val="black">
                    <a:alpha val="40000"/>
                  </a:prstClr>
                </a:outerShdw>
              </a:effectLst>
              <a:latin typeface="MS Mincho" pitchFamily="49" charset="-128"/>
              <a:ea typeface="Rix고딕 B" pitchFamily="18" charset="-127"/>
            </a:endParaRPr>
          </a:p>
          <a:p>
            <a:pPr algn="ctr"/>
            <a:endParaRPr lang="ko-KR" altLang="en-US" sz="3200" dirty="0">
              <a:solidFill>
                <a:schemeClr val="bg1"/>
              </a:solidFill>
              <a:effectLst>
                <a:outerShdw blurRad="127000" dir="5400000" algn="t" rotWithShape="0">
                  <a:prstClr val="black">
                    <a:alpha val="40000"/>
                  </a:prstClr>
                </a:outerShdw>
              </a:effectLst>
              <a:latin typeface="MS Mincho" pitchFamily="49" charset="-128"/>
              <a:ea typeface="Rix고딕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02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Ⅲ. </a:t>
            </a:r>
            <a:r>
              <a:rPr lang="en-US" altLang="ko-KR" smtClean="0"/>
              <a:t>Alarm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시작하기</a:t>
            </a:r>
            <a:endParaRPr lang="en-US" altLang="ko-KR" sz="1400" dirty="0" smtClean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half" idx="14"/>
          </p:nvPr>
        </p:nvSpPr>
        <p:spPr>
          <a:xfrm>
            <a:off x="612279" y="1386260"/>
            <a:ext cx="6336704" cy="54799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ko-KR" dirty="0" smtClean="0"/>
              <a:t>Alarm </a:t>
            </a:r>
            <a:r>
              <a:rPr lang="ko-KR" altLang="en-US" dirty="0" smtClean="0"/>
              <a:t>구성과 사용법</a:t>
            </a:r>
            <a:r>
              <a:rPr lang="ko-KR" altLang="en-US" sz="1200" dirty="0" smtClean="0"/>
              <a:t>을 안내합니다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34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1. </a:t>
            </a:r>
            <a:r>
              <a:rPr lang="ko-KR" altLang="en-US" dirty="0" smtClean="0">
                <a:solidFill>
                  <a:schemeClr val="bg1"/>
                </a:solidFill>
              </a:rPr>
              <a:t>시작하기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내용 개체 틀 1"/>
          <p:cNvSpPr txBox="1">
            <a:spLocks/>
          </p:cNvSpPr>
          <p:nvPr/>
        </p:nvSpPr>
        <p:spPr>
          <a:xfrm>
            <a:off x="536696" y="2682405"/>
            <a:ext cx="6641862" cy="287095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lt"/>
                <a:ea typeface="+mn-ea"/>
              </a:rPr>
              <a:t>CUBIC Alarm</a:t>
            </a:r>
            <a:r>
              <a:rPr lang="ko-KR" altLang="en-US" sz="1200" dirty="0" smtClean="0">
                <a:latin typeface="+mn-lt"/>
                <a:ea typeface="+mn-ea"/>
              </a:rPr>
              <a:t> 발생 이력을 효과적으로 분석 할 수 있습니다</a:t>
            </a:r>
            <a:r>
              <a:rPr lang="en-US" altLang="ko-KR" sz="1200" dirty="0" smtClean="0">
                <a:latin typeface="+mn-lt"/>
                <a:ea typeface="+mn-ea"/>
              </a:rPr>
              <a:t>.  ‘</a:t>
            </a:r>
            <a:r>
              <a:rPr lang="en-US" altLang="ko-KR" sz="1200" b="1" dirty="0" smtClean="0">
                <a:latin typeface="+mn-lt"/>
                <a:ea typeface="+mn-ea"/>
              </a:rPr>
              <a:t>Alarm’ </a:t>
            </a:r>
            <a:r>
              <a:rPr lang="ko-KR" altLang="en-US" sz="1200" dirty="0" smtClean="0">
                <a:latin typeface="+mn-lt"/>
                <a:ea typeface="+mn-ea"/>
              </a:rPr>
              <a:t>의 구성은 아래와 같습니다</a:t>
            </a:r>
            <a:r>
              <a:rPr lang="en-US" altLang="ko-KR" sz="1200" dirty="0" smtClean="0">
                <a:latin typeface="+mn-lt"/>
                <a:ea typeface="+mn-ea"/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lt"/>
              </a:rPr>
              <a:t>Status</a:t>
            </a:r>
            <a:r>
              <a:rPr lang="en-US" altLang="ko-KR" sz="1200" dirty="0" smtClean="0">
                <a:latin typeface="+mn-lt"/>
                <a:ea typeface="+mn-ea"/>
              </a:rPr>
              <a:t>: Alarm Severity </a:t>
            </a:r>
            <a:r>
              <a:rPr lang="ko-KR" altLang="en-US" sz="1200" dirty="0" smtClean="0">
                <a:latin typeface="+mn-lt"/>
                <a:ea typeface="+mn-ea"/>
              </a:rPr>
              <a:t>별 카운트 및 </a:t>
            </a:r>
            <a:r>
              <a:rPr lang="en-US" altLang="ko-KR" sz="1200" dirty="0" smtClean="0">
                <a:latin typeface="+mn-lt"/>
                <a:ea typeface="+mn-ea"/>
              </a:rPr>
              <a:t>Alarm </a:t>
            </a:r>
            <a:r>
              <a:rPr lang="ko-KR" altLang="en-US" sz="1200" dirty="0" smtClean="0">
                <a:latin typeface="+mn-lt"/>
                <a:ea typeface="+mn-ea"/>
              </a:rPr>
              <a:t>발생 후 해제에 대한 통계 현황 표시</a:t>
            </a:r>
            <a:endParaRPr lang="en-US" altLang="ko-KR" sz="1200" dirty="0" smtClean="0">
              <a:latin typeface="+mn-lt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lt"/>
                <a:ea typeface="+mn-ea"/>
              </a:rPr>
              <a:t>Alarm history </a:t>
            </a:r>
            <a:r>
              <a:rPr lang="ko-KR" altLang="en-US" sz="1200" dirty="0" smtClean="0">
                <a:latin typeface="+mn-lt"/>
                <a:ea typeface="+mn-ea"/>
              </a:rPr>
              <a:t>툴 바</a:t>
            </a:r>
            <a:r>
              <a:rPr lang="en-US" altLang="ko-KR" sz="1200" dirty="0" smtClean="0">
                <a:latin typeface="+mn-lt"/>
                <a:ea typeface="+mn-ea"/>
              </a:rPr>
              <a:t>: Alarm history </a:t>
            </a:r>
            <a:r>
              <a:rPr lang="ko-KR" altLang="en-US" sz="1200" dirty="0" smtClean="0">
                <a:latin typeface="+mn-lt"/>
                <a:ea typeface="+mn-ea"/>
              </a:rPr>
              <a:t>기간 설정 및 검색 도구</a:t>
            </a:r>
            <a:endParaRPr lang="en-US" altLang="ko-KR" sz="1200" dirty="0" smtClean="0">
              <a:latin typeface="+mn-lt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lt"/>
                <a:ea typeface="+mn-ea"/>
              </a:rPr>
              <a:t>Alarm </a:t>
            </a:r>
            <a:r>
              <a:rPr lang="ko-KR" altLang="en-US" sz="1200" dirty="0" smtClean="0">
                <a:latin typeface="+mn-lt"/>
                <a:ea typeface="+mn-ea"/>
              </a:rPr>
              <a:t>구성 정보 </a:t>
            </a:r>
            <a:r>
              <a:rPr lang="ko-KR" altLang="en-US" sz="1200" dirty="0" err="1" smtClean="0">
                <a:latin typeface="+mn-lt"/>
                <a:ea typeface="+mn-ea"/>
              </a:rPr>
              <a:t>필터링</a:t>
            </a:r>
            <a:r>
              <a:rPr lang="ko-KR" altLang="en-US" sz="1200" dirty="0" smtClean="0">
                <a:latin typeface="+mn-lt"/>
                <a:ea typeface="+mn-ea"/>
              </a:rPr>
              <a:t> 도구</a:t>
            </a:r>
            <a:r>
              <a:rPr lang="en-US" altLang="ko-KR" sz="1200" dirty="0" smtClean="0">
                <a:latin typeface="+mn-lt"/>
                <a:ea typeface="+mn-ea"/>
              </a:rPr>
              <a:t>:  Service/Volume/Node</a:t>
            </a:r>
            <a:r>
              <a:rPr lang="ko-KR" altLang="en-US" sz="1200" dirty="0" smtClean="0">
                <a:latin typeface="+mn-lt"/>
                <a:ea typeface="+mn-ea"/>
              </a:rPr>
              <a:t>를 이용한 </a:t>
            </a:r>
            <a:r>
              <a:rPr lang="en-US" altLang="ko-KR" sz="1200" dirty="0" smtClean="0">
                <a:latin typeface="+mn-lt"/>
                <a:ea typeface="+mn-ea"/>
              </a:rPr>
              <a:t>Alarm </a:t>
            </a:r>
            <a:r>
              <a:rPr lang="en-US" altLang="ko-KR" sz="1200" dirty="0">
                <a:latin typeface="+mn-lt"/>
                <a:ea typeface="+mn-ea"/>
              </a:rPr>
              <a:t>h</a:t>
            </a:r>
            <a:r>
              <a:rPr lang="en-US" altLang="ko-KR" sz="1200" dirty="0" smtClean="0">
                <a:latin typeface="+mn-lt"/>
                <a:ea typeface="+mn-ea"/>
              </a:rPr>
              <a:t>istory </a:t>
            </a:r>
            <a:r>
              <a:rPr lang="ko-KR" altLang="en-US" sz="1200" dirty="0" err="1" smtClean="0">
                <a:latin typeface="+mn-lt"/>
                <a:ea typeface="+mn-ea"/>
              </a:rPr>
              <a:t>필터링</a:t>
            </a:r>
            <a:r>
              <a:rPr lang="ko-KR" altLang="en-US" sz="1200" dirty="0" smtClean="0">
                <a:latin typeface="+mn-lt"/>
                <a:ea typeface="+mn-ea"/>
              </a:rPr>
              <a:t> 도구</a:t>
            </a:r>
            <a:endParaRPr lang="en-US" altLang="ko-KR" sz="1200" dirty="0" smtClean="0">
              <a:latin typeface="+mn-lt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lt"/>
                <a:ea typeface="+mn-ea"/>
              </a:rPr>
              <a:t>Alarm list: Alarm history </a:t>
            </a:r>
            <a:r>
              <a:rPr lang="ko-KR" altLang="en-US" sz="1200" dirty="0" smtClean="0">
                <a:latin typeface="+mn-lt"/>
                <a:ea typeface="+mn-ea"/>
              </a:rPr>
              <a:t>정보를 </a:t>
            </a:r>
            <a:r>
              <a:rPr lang="en-US" altLang="ko-KR" sz="1200" dirty="0" smtClean="0">
                <a:latin typeface="+mn-lt"/>
                <a:ea typeface="+mn-ea"/>
              </a:rPr>
              <a:t>Grid </a:t>
            </a:r>
            <a:r>
              <a:rPr lang="ko-KR" altLang="en-US" sz="1200" dirty="0" smtClean="0">
                <a:latin typeface="+mn-lt"/>
                <a:ea typeface="+mn-ea"/>
              </a:rPr>
              <a:t>형식으로 출력 </a:t>
            </a:r>
            <a:endParaRPr lang="en-US" altLang="ko-KR" sz="1200" dirty="0" smtClean="0">
              <a:latin typeface="+mn-lt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lt"/>
                <a:ea typeface="+mn-ea"/>
              </a:rPr>
              <a:t>Alarm rule list: </a:t>
            </a:r>
            <a:r>
              <a:rPr lang="ko-KR" altLang="en-US" sz="1200" dirty="0" smtClean="0">
                <a:latin typeface="+mn-lt"/>
                <a:ea typeface="+mn-ea"/>
              </a:rPr>
              <a:t>미리 정의 되어 있는 </a:t>
            </a:r>
            <a:r>
              <a:rPr lang="en-US" altLang="ko-KR" sz="1200" dirty="0" smtClean="0">
                <a:latin typeface="+mn-lt"/>
                <a:ea typeface="+mn-ea"/>
              </a:rPr>
              <a:t>Alarm  rule</a:t>
            </a:r>
            <a:r>
              <a:rPr lang="ko-KR" altLang="en-US" sz="1200" dirty="0" smtClean="0">
                <a:latin typeface="+mn-lt"/>
                <a:ea typeface="+mn-ea"/>
              </a:rPr>
              <a:t>에 대한 정보를 </a:t>
            </a:r>
            <a:r>
              <a:rPr lang="en-US" altLang="ko-KR" sz="1200" dirty="0" smtClean="0">
                <a:latin typeface="+mn-lt"/>
                <a:ea typeface="+mn-ea"/>
              </a:rPr>
              <a:t>Grid </a:t>
            </a:r>
            <a:r>
              <a:rPr lang="ko-KR" altLang="en-US" sz="1200" dirty="0" smtClean="0">
                <a:latin typeface="+mn-lt"/>
                <a:ea typeface="+mn-ea"/>
              </a:rPr>
              <a:t>형식으로 출력</a:t>
            </a:r>
            <a:endParaRPr lang="en-US" altLang="ko-KR" sz="1200" dirty="0" smtClean="0">
              <a:latin typeface="+mn-lt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ko-KR" altLang="en-US" sz="1200" dirty="0">
              <a:latin typeface="+mn-ea"/>
              <a:ea typeface="+mn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48039" y="2178348"/>
            <a:ext cx="6500464" cy="347662"/>
            <a:chOff x="525463" y="2754411"/>
            <a:chExt cx="6500464" cy="347662"/>
          </a:xfrm>
        </p:grpSpPr>
        <p:sp>
          <p:nvSpPr>
            <p:cNvPr id="36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    개요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37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38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9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55" y="5850756"/>
            <a:ext cx="6852306" cy="390508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44479" y="845969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③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34597" y="6587487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srgbClr val="00B0F0"/>
                </a:solidFill>
                <a:latin typeface="맑은 고딕"/>
                <a:ea typeface="맑은 고딕"/>
              </a:rPr>
              <a:t>②</a:t>
            </a:r>
            <a:endParaRPr lang="ko-KR" altLang="en-US" sz="1600" b="1" dirty="0">
              <a:solidFill>
                <a:srgbClr val="00B0F0"/>
              </a:solidFill>
              <a:latin typeface="맑은 고딕"/>
              <a:ea typeface="맑은 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56895" y="602512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①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87842" y="708524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④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3863" y="6869219"/>
            <a:ext cx="468456" cy="2670596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465514" y="6083431"/>
            <a:ext cx="6713044" cy="504056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5833555" y="6666527"/>
            <a:ext cx="1345003" cy="2873288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990658" y="6869219"/>
            <a:ext cx="4819747" cy="2670596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85524" y="6659495"/>
            <a:ext cx="5311331" cy="216024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156895" y="665949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⑤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913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Ⅲ. </a:t>
            </a:r>
            <a:r>
              <a:rPr lang="en-US" altLang="ko-KR" smtClean="0"/>
              <a:t>Alarm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  <a:r>
              <a:rPr lang="en-US" altLang="ko-KR" dirty="0"/>
              <a:t>2</a:t>
            </a:r>
            <a:r>
              <a:rPr lang="en-US" altLang="ko-KR" sz="1400" dirty="0" smtClean="0"/>
              <a:t>. </a:t>
            </a:r>
            <a:r>
              <a:rPr lang="en-US" altLang="ko-KR" dirty="0" smtClean="0"/>
              <a:t>Alarm history</a:t>
            </a:r>
            <a:endParaRPr lang="en-US" altLang="ko-KR" sz="1400" dirty="0" smtClean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half" idx="14"/>
          </p:nvPr>
        </p:nvSpPr>
        <p:spPr>
          <a:xfrm>
            <a:off x="612279" y="1386260"/>
            <a:ext cx="6336704" cy="54799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ko-KR" dirty="0" smtClean="0"/>
              <a:t>Alarm history</a:t>
            </a:r>
            <a:r>
              <a:rPr lang="ko-KR" altLang="en-US" dirty="0" smtClean="0"/>
              <a:t> 사용법</a:t>
            </a:r>
            <a:r>
              <a:rPr lang="ko-KR" altLang="en-US" sz="1200" dirty="0" smtClean="0"/>
              <a:t>을 안내합니다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34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. Alarm </a:t>
            </a:r>
            <a:r>
              <a:rPr lang="en-US" altLang="ko-KR" dirty="0" smtClean="0"/>
              <a:t>history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b="32577"/>
          <a:stretch/>
        </p:blipFill>
        <p:spPr>
          <a:xfrm>
            <a:off x="547789" y="4122564"/>
            <a:ext cx="6591214" cy="1944216"/>
          </a:xfrm>
          <a:prstGeom prst="rect">
            <a:avLst/>
          </a:prstGeom>
        </p:spPr>
      </p:pic>
      <p:sp>
        <p:nvSpPr>
          <p:cNvPr id="19" name="내용 개체 틀 1"/>
          <p:cNvSpPr txBox="1">
            <a:spLocks/>
          </p:cNvSpPr>
          <p:nvPr/>
        </p:nvSpPr>
        <p:spPr>
          <a:xfrm>
            <a:off x="536695" y="2538388"/>
            <a:ext cx="6772328" cy="158086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+mn-ea"/>
                <a:ea typeface="+mn-ea"/>
              </a:rPr>
              <a:t>검색 기간 동안 </a:t>
            </a:r>
            <a:r>
              <a:rPr lang="ko-KR" altLang="en-US" sz="1200" dirty="0" smtClean="0">
                <a:latin typeface="+mn-ea"/>
                <a:ea typeface="+mn-ea"/>
              </a:rPr>
              <a:t>기준으로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등급별 발생 현황으로 확인할 수 있습니다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b="1" dirty="0">
                <a:latin typeface="+mn-ea"/>
                <a:ea typeface="+mn-ea"/>
              </a:rPr>
              <a:t>Alarm </a:t>
            </a:r>
            <a:r>
              <a:rPr lang="ko-KR" altLang="en-US" sz="1200" b="1" dirty="0">
                <a:latin typeface="+mn-ea"/>
                <a:ea typeface="+mn-ea"/>
              </a:rPr>
              <a:t>발생 현황</a:t>
            </a:r>
            <a:r>
              <a:rPr lang="en-US" altLang="ko-KR" sz="1200" b="1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검색기간 </a:t>
            </a:r>
            <a:r>
              <a:rPr lang="ko-KR" altLang="en-US" sz="1200" dirty="0" smtClean="0">
                <a:latin typeface="+mn-ea"/>
                <a:ea typeface="+mn-ea"/>
              </a:rPr>
              <a:t>동안 기준으로 등급별 </a:t>
            </a:r>
            <a:r>
              <a:rPr lang="en-US" altLang="ko-KR" sz="1200" dirty="0">
                <a:latin typeface="+mn-ea"/>
                <a:ea typeface="+mn-ea"/>
              </a:rPr>
              <a:t>Alarm </a:t>
            </a:r>
            <a:r>
              <a:rPr lang="ko-KR" altLang="en-US" sz="1200" dirty="0">
                <a:latin typeface="+mn-ea"/>
                <a:ea typeface="+mn-ea"/>
              </a:rPr>
              <a:t>발생 </a:t>
            </a:r>
            <a:r>
              <a:rPr lang="en-US" altLang="ko-KR" sz="1200" dirty="0">
                <a:latin typeface="+mn-ea"/>
                <a:ea typeface="+mn-ea"/>
              </a:rPr>
              <a:t>Count </a:t>
            </a:r>
            <a:r>
              <a:rPr lang="ko-KR" altLang="en-US" sz="1200" dirty="0">
                <a:latin typeface="+mn-ea"/>
                <a:ea typeface="+mn-ea"/>
              </a:rPr>
              <a:t>출력</a:t>
            </a:r>
            <a:endParaRPr lang="en-US" altLang="ko-KR" sz="1200" dirty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smtClean="0">
                <a:latin typeface="+mn-ea"/>
                <a:ea typeface="+mn-ea"/>
              </a:rPr>
              <a:t>등급별 </a:t>
            </a:r>
            <a:r>
              <a:rPr lang="ko-KR" altLang="en-US" sz="1200" b="1" dirty="0">
                <a:latin typeface="+mn-ea"/>
                <a:ea typeface="+mn-ea"/>
              </a:rPr>
              <a:t>선택 출력</a:t>
            </a:r>
            <a:r>
              <a:rPr lang="en-US" altLang="ko-KR" sz="1200" b="1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등급별 </a:t>
            </a:r>
            <a:r>
              <a:rPr lang="en-US" altLang="ko-KR" sz="1200" dirty="0">
                <a:latin typeface="+mn-ea"/>
                <a:ea typeface="+mn-ea"/>
              </a:rPr>
              <a:t>Alarm</a:t>
            </a:r>
            <a:r>
              <a:rPr lang="ko-KR" altLang="en-US" sz="1200" dirty="0">
                <a:latin typeface="+mn-ea"/>
                <a:ea typeface="+mn-ea"/>
              </a:rPr>
              <a:t> 버튼을 클릭하면 해당 등급 </a:t>
            </a:r>
            <a:r>
              <a:rPr lang="en-US" altLang="ko-KR" sz="1200" dirty="0">
                <a:latin typeface="+mn-ea"/>
                <a:ea typeface="+mn-ea"/>
              </a:rPr>
              <a:t>Alarm</a:t>
            </a:r>
            <a:r>
              <a:rPr lang="ko-KR" altLang="en-US" sz="1200" dirty="0">
                <a:latin typeface="+mn-ea"/>
                <a:ea typeface="+mn-ea"/>
              </a:rPr>
              <a:t>이 화면에 지워지고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나머지 등급의 </a:t>
            </a:r>
            <a:r>
              <a:rPr lang="en-US" altLang="ko-KR" sz="1200" dirty="0">
                <a:latin typeface="+mn-ea"/>
                <a:ea typeface="+mn-ea"/>
              </a:rPr>
              <a:t>Alarms</a:t>
            </a:r>
            <a:r>
              <a:rPr lang="ko-KR" altLang="en-US" sz="1200" dirty="0">
                <a:latin typeface="+mn-ea"/>
                <a:ea typeface="+mn-ea"/>
              </a:rPr>
              <a:t>이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화면에 출력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348039" y="2178348"/>
            <a:ext cx="6500464" cy="347662"/>
            <a:chOff x="525463" y="2754411"/>
            <a:chExt cx="6500464" cy="347662"/>
          </a:xfrm>
        </p:grpSpPr>
        <p:sp>
          <p:nvSpPr>
            <p:cNvPr id="21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    </a:t>
              </a:r>
              <a:r>
                <a:rPr kumimoji="0" lang="en-US" altLang="ko-KR" sz="1400" b="1" kern="0" dirty="0" smtClean="0">
                  <a:latin typeface="맑은 고딕"/>
                  <a:ea typeface="맑은 고딕"/>
                </a:rPr>
                <a:t>Alarm 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등급 별 이력 조회  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23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24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5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26" name="직사각형 25"/>
          <p:cNvSpPr/>
          <p:nvPr/>
        </p:nvSpPr>
        <p:spPr>
          <a:xfrm>
            <a:off x="616368" y="4185252"/>
            <a:ext cx="3714147" cy="591255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6" descr="access, arrow, audio, click, creative, cursor, data, direction, drag, drop, exchange, grid, information, interface, mouse, move, pc, player, pointer, receive, select, send, shape, smartphone, tablet, video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109" y="4636127"/>
            <a:ext cx="277500" cy="28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951782" y="439036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①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01137" y="4747610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srgbClr val="00B0F0"/>
                </a:solidFill>
                <a:latin typeface="맑은 고딕"/>
                <a:ea typeface="맑은 고딕"/>
              </a:rPr>
              <a:t>②</a:t>
            </a:r>
            <a:endParaRPr lang="ko-KR" altLang="en-US" sz="1600" b="1" dirty="0">
              <a:solidFill>
                <a:srgbClr val="00B0F0"/>
              </a:solidFill>
              <a:latin typeface="맑은 고딕"/>
              <a:ea typeface="맑은 고딕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24247" y="6367190"/>
            <a:ext cx="6500464" cy="347662"/>
            <a:chOff x="525463" y="2754411"/>
            <a:chExt cx="6500464" cy="347662"/>
          </a:xfrm>
        </p:grpSpPr>
        <p:sp>
          <p:nvSpPr>
            <p:cNvPr id="40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    </a:t>
              </a:r>
              <a:r>
                <a:rPr kumimoji="0" lang="en-US" altLang="ko-KR" sz="1400" b="1" kern="0" dirty="0" smtClean="0">
                  <a:latin typeface="맑은 고딕"/>
                  <a:ea typeface="맑은 고딕"/>
                </a:rPr>
                <a:t>Alarm  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발생 후 해제 시간 표시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41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42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3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44" name="내용 개체 틀 1"/>
          <p:cNvSpPr txBox="1">
            <a:spLocks/>
          </p:cNvSpPr>
          <p:nvPr/>
        </p:nvSpPr>
        <p:spPr>
          <a:xfrm>
            <a:off x="536695" y="6714852"/>
            <a:ext cx="6772328" cy="266429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사용자의 선택 </a:t>
            </a:r>
            <a:r>
              <a:rPr lang="ko-KR" altLang="en-US" sz="1200" dirty="0">
                <a:latin typeface="+mn-ea"/>
                <a:ea typeface="+mn-ea"/>
              </a:rPr>
              <a:t>현재 출력된 </a:t>
            </a:r>
            <a:r>
              <a:rPr lang="en-US" altLang="ko-KR" sz="1200" dirty="0">
                <a:latin typeface="+mn-ea"/>
                <a:ea typeface="+mn-ea"/>
              </a:rPr>
              <a:t>Alarm History </a:t>
            </a:r>
            <a:r>
              <a:rPr lang="ko-KR" altLang="en-US" sz="1200" dirty="0">
                <a:latin typeface="+mn-ea"/>
                <a:ea typeface="+mn-ea"/>
              </a:rPr>
              <a:t>의 기간 내 </a:t>
            </a:r>
            <a:r>
              <a:rPr lang="en-US" altLang="ko-KR" sz="1200" dirty="0">
                <a:latin typeface="+mn-ea"/>
                <a:ea typeface="+mn-ea"/>
              </a:rPr>
              <a:t>Alarm</a:t>
            </a:r>
            <a:r>
              <a:rPr lang="ko-KR" altLang="en-US" sz="1200" dirty="0">
                <a:latin typeface="+mn-ea"/>
                <a:ea typeface="+mn-ea"/>
              </a:rPr>
              <a:t>발생 후 해제 시간 까지의 </a:t>
            </a:r>
            <a:r>
              <a:rPr lang="ko-KR" altLang="en-US" sz="1200" dirty="0" smtClean="0">
                <a:latin typeface="+mn-ea"/>
                <a:ea typeface="+mn-ea"/>
              </a:rPr>
              <a:t>통계 값을 </a:t>
            </a:r>
            <a:r>
              <a:rPr lang="ko-KR" altLang="en-US" sz="1200" dirty="0">
                <a:latin typeface="+mn-ea"/>
                <a:ea typeface="+mn-ea"/>
              </a:rPr>
              <a:t>표시 </a:t>
            </a:r>
            <a:r>
              <a:rPr lang="ko-KR" altLang="en-US" sz="1200" dirty="0" smtClean="0">
                <a:latin typeface="+mn-ea"/>
                <a:ea typeface="+mn-ea"/>
              </a:rPr>
              <a:t>합니다</a:t>
            </a:r>
            <a:endParaRPr lang="en-US" altLang="ko-KR" sz="1200" dirty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>
                <a:latin typeface="+mn-ea"/>
                <a:ea typeface="+mn-ea"/>
              </a:rPr>
              <a:t>Resolved time </a:t>
            </a:r>
            <a:r>
              <a:rPr lang="ko-KR" altLang="en-US" sz="1200" dirty="0" smtClean="0">
                <a:latin typeface="+mn-ea"/>
                <a:ea typeface="+mn-ea"/>
              </a:rPr>
              <a:t>표시 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초</a:t>
            </a:r>
            <a:r>
              <a:rPr lang="en-US" altLang="ko-KR" sz="1200" dirty="0">
                <a:latin typeface="+mn-ea"/>
                <a:ea typeface="+mn-ea"/>
              </a:rPr>
              <a:t>-&gt;</a:t>
            </a:r>
            <a:r>
              <a:rPr lang="ko-KR" altLang="en-US" sz="1200" dirty="0">
                <a:latin typeface="+mn-ea"/>
                <a:ea typeface="+mn-ea"/>
              </a:rPr>
              <a:t>분</a:t>
            </a:r>
            <a:r>
              <a:rPr lang="en-US" altLang="ko-KR" sz="1200" dirty="0">
                <a:latin typeface="+mn-ea"/>
                <a:ea typeface="+mn-ea"/>
              </a:rPr>
              <a:t>-&gt;</a:t>
            </a:r>
            <a:r>
              <a:rPr lang="ko-KR" altLang="en-US" sz="1200" dirty="0">
                <a:latin typeface="+mn-ea"/>
                <a:ea typeface="+mn-ea"/>
              </a:rPr>
              <a:t>시로 자동으로 표시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 smtClean="0">
                <a:latin typeface="+mn-ea"/>
                <a:ea typeface="+mn-ea"/>
              </a:rPr>
              <a:t>통계 </a:t>
            </a:r>
            <a:r>
              <a:rPr lang="ko-KR" altLang="en-US" sz="1200" dirty="0">
                <a:latin typeface="+mn-ea"/>
                <a:ea typeface="+mn-ea"/>
              </a:rPr>
              <a:t>기준 </a:t>
            </a:r>
            <a:r>
              <a:rPr lang="ko-KR" altLang="en-US" sz="1200" dirty="0" smtClean="0">
                <a:latin typeface="+mn-ea"/>
                <a:ea typeface="+mn-ea"/>
              </a:rPr>
              <a:t>선택 </a:t>
            </a:r>
            <a:r>
              <a:rPr lang="en-US" altLang="ko-KR" sz="1200" dirty="0" smtClean="0">
                <a:latin typeface="+mn-ea"/>
                <a:ea typeface="+mn-ea"/>
              </a:rPr>
              <a:t>: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Combo Box</a:t>
            </a:r>
            <a:r>
              <a:rPr lang="ko-KR" altLang="en-US" sz="1200" dirty="0">
                <a:latin typeface="+mn-ea"/>
                <a:ea typeface="+mn-ea"/>
              </a:rPr>
              <a:t>에서 선택한 값에 의해 </a:t>
            </a:r>
            <a:r>
              <a:rPr lang="en-US" altLang="ko-KR" sz="1200" dirty="0">
                <a:latin typeface="+mn-ea"/>
                <a:ea typeface="+mn-ea"/>
              </a:rPr>
              <a:t>(1) </a:t>
            </a:r>
            <a:r>
              <a:rPr lang="ko-KR" altLang="en-US" sz="1200" dirty="0">
                <a:latin typeface="+mn-ea"/>
                <a:ea typeface="+mn-ea"/>
              </a:rPr>
              <a:t>의 값을 변경 </a:t>
            </a:r>
            <a:endParaRPr lang="en-US" altLang="ko-KR" sz="1200" dirty="0">
              <a:latin typeface="+mn-ea"/>
              <a:ea typeface="+mn-ea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AVG</a:t>
            </a:r>
            <a:r>
              <a:rPr lang="en-US" altLang="ko-KR" sz="1200" dirty="0">
                <a:latin typeface="+mn-ea"/>
                <a:ea typeface="+mn-ea"/>
              </a:rPr>
              <a:t>: Alarm </a:t>
            </a:r>
            <a:r>
              <a:rPr lang="ko-KR" altLang="en-US" sz="1200" dirty="0">
                <a:latin typeface="+mn-ea"/>
                <a:ea typeface="+mn-ea"/>
              </a:rPr>
              <a:t>발생 후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해제까지의 평균 </a:t>
            </a:r>
            <a:r>
              <a:rPr lang="ko-KR" altLang="en-US" sz="1200" dirty="0" smtClean="0">
                <a:latin typeface="+mn-ea"/>
                <a:ea typeface="+mn-ea"/>
              </a:rPr>
              <a:t>시간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MIN</a:t>
            </a:r>
            <a:r>
              <a:rPr lang="en-US" altLang="ko-KR" sz="1200" dirty="0">
                <a:latin typeface="+mn-ea"/>
                <a:ea typeface="+mn-ea"/>
              </a:rPr>
              <a:t>: Alarm </a:t>
            </a:r>
            <a:r>
              <a:rPr lang="ko-KR" altLang="en-US" sz="1200" dirty="0">
                <a:latin typeface="+mn-ea"/>
                <a:ea typeface="+mn-ea"/>
              </a:rPr>
              <a:t>발생 후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해제까지의 최소 </a:t>
            </a:r>
            <a:r>
              <a:rPr lang="ko-KR" altLang="en-US" sz="1200" dirty="0" smtClean="0">
                <a:latin typeface="+mn-ea"/>
                <a:ea typeface="+mn-ea"/>
              </a:rPr>
              <a:t>시간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MAX</a:t>
            </a:r>
            <a:r>
              <a:rPr lang="en-US" altLang="ko-KR" sz="1200" dirty="0">
                <a:latin typeface="+mn-ea"/>
                <a:ea typeface="+mn-ea"/>
              </a:rPr>
              <a:t>: Alarm </a:t>
            </a:r>
            <a:r>
              <a:rPr lang="ko-KR" altLang="en-US" sz="1200" dirty="0">
                <a:latin typeface="+mn-ea"/>
                <a:ea typeface="+mn-ea"/>
              </a:rPr>
              <a:t>발생 후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해제까지의 최고 시간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  <a:ea typeface="+mn-ea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8" y="9385443"/>
            <a:ext cx="6529116" cy="641777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5004767" y="9711407"/>
            <a:ext cx="2057963" cy="315813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974957" y="968866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①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796855" y="9328626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srgbClr val="00B0F0"/>
                </a:solidFill>
                <a:latin typeface="맑은 고딕"/>
                <a:ea typeface="맑은 고딕"/>
              </a:rPr>
              <a:t>②</a:t>
            </a:r>
            <a:endParaRPr lang="ko-KR" altLang="en-US" sz="1600" b="1" dirty="0">
              <a:solidFill>
                <a:srgbClr val="00B0F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6608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>
            <a:spLocks noGrp="1"/>
          </p:cNvSpPr>
          <p:nvPr>
            <p:ph type="title"/>
          </p:nvPr>
        </p:nvSpPr>
        <p:spPr>
          <a:xfrm>
            <a:off x="324311" y="99250"/>
            <a:ext cx="5027956" cy="71438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Ⅲ. </a:t>
            </a:r>
            <a:r>
              <a:rPr lang="en-US" altLang="ko-KR" smtClean="0"/>
              <a:t>Alarm</a:t>
            </a:r>
            <a:endParaRPr lang="ko-KR" altLang="en-US" dirty="0"/>
          </a:p>
        </p:txBody>
      </p:sp>
      <p:sp>
        <p:nvSpPr>
          <p:cNvPr id="39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/>
              <a:t>2. Alarm history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59" y="6063470"/>
            <a:ext cx="6600944" cy="2883630"/>
          </a:xfrm>
          <a:prstGeom prst="rect">
            <a:avLst/>
          </a:prstGeom>
        </p:spPr>
      </p:pic>
      <p:sp>
        <p:nvSpPr>
          <p:cNvPr id="26" name="내용 개체 틀 1"/>
          <p:cNvSpPr txBox="1">
            <a:spLocks/>
          </p:cNvSpPr>
          <p:nvPr/>
        </p:nvSpPr>
        <p:spPr>
          <a:xfrm>
            <a:off x="536695" y="1314252"/>
            <a:ext cx="6628311" cy="459645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이력 조회 기간을 조정하여 해당 검색 기간에 대한 </a:t>
            </a:r>
            <a:r>
              <a:rPr lang="en-US" altLang="ko-KR" sz="1200" dirty="0" smtClean="0">
                <a:latin typeface="+mn-ea"/>
                <a:ea typeface="+mn-ea"/>
              </a:rPr>
              <a:t>Alarm </a:t>
            </a:r>
            <a:r>
              <a:rPr lang="ko-KR" altLang="en-US" sz="1200" dirty="0" smtClean="0">
                <a:latin typeface="+mn-ea"/>
                <a:ea typeface="+mn-ea"/>
              </a:rPr>
              <a:t>이력 조회를 할 수 있습니다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endParaRPr lang="en-US" altLang="ko-KR" sz="1200" dirty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>
                <a:latin typeface="+mn-ea"/>
                <a:ea typeface="+mn-ea"/>
              </a:rPr>
              <a:t>검색 기간 옵션</a:t>
            </a:r>
            <a:r>
              <a:rPr lang="en-US" altLang="ko-KR" sz="1200" dirty="0" smtClean="0">
                <a:latin typeface="+mn-ea"/>
                <a:ea typeface="+mn-ea"/>
              </a:rPr>
              <a:t>:Last15,Last </a:t>
            </a:r>
            <a:r>
              <a:rPr lang="en-US" altLang="ko-KR" sz="1200" dirty="0">
                <a:latin typeface="+mn-ea"/>
                <a:ea typeface="+mn-ea"/>
              </a:rPr>
              <a:t>30,60 Minute, Day, Week, Month, Select </a:t>
            </a:r>
            <a:r>
              <a:rPr lang="en-US" altLang="ko-KR" sz="1200" dirty="0" smtClean="0">
                <a:latin typeface="+mn-ea"/>
                <a:ea typeface="+mn-ea"/>
              </a:rPr>
              <a:t>Range</a:t>
            </a:r>
            <a:endParaRPr lang="ko-KR" altLang="en-US" sz="1200" dirty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Last </a:t>
            </a:r>
            <a:r>
              <a:rPr lang="en-US" altLang="ko-KR" sz="1200" dirty="0" smtClean="0">
                <a:latin typeface="+mn-ea"/>
                <a:ea typeface="+mn-ea"/>
              </a:rPr>
              <a:t>15 </a:t>
            </a:r>
            <a:r>
              <a:rPr lang="en-US" altLang="ko-KR" sz="1200" dirty="0">
                <a:latin typeface="+mn-ea"/>
                <a:ea typeface="+mn-ea"/>
              </a:rPr>
              <a:t>Minute: </a:t>
            </a:r>
            <a:r>
              <a:rPr lang="ko-KR" altLang="en-US" sz="1200" dirty="0">
                <a:latin typeface="+mn-ea"/>
                <a:ea typeface="+mn-ea"/>
              </a:rPr>
              <a:t>최근 </a:t>
            </a:r>
            <a:r>
              <a:rPr lang="en-US" altLang="ko-KR" sz="1200" dirty="0" smtClean="0">
                <a:latin typeface="+mn-ea"/>
                <a:ea typeface="+mn-ea"/>
              </a:rPr>
              <a:t>15</a:t>
            </a:r>
            <a:r>
              <a:rPr lang="ko-KR" altLang="en-US" sz="1200" dirty="0" smtClean="0">
                <a:latin typeface="+mn-ea"/>
                <a:ea typeface="+mn-ea"/>
              </a:rPr>
              <a:t>분의 </a:t>
            </a:r>
            <a:r>
              <a:rPr lang="en-US" altLang="ko-KR" sz="1200" dirty="0" smtClean="0">
                <a:latin typeface="+mn-ea"/>
                <a:ea typeface="+mn-ea"/>
              </a:rPr>
              <a:t>Alarm </a:t>
            </a:r>
            <a:r>
              <a:rPr lang="ko-KR" altLang="en-US" sz="1200" dirty="0" smtClean="0">
                <a:latin typeface="+mn-ea"/>
                <a:ea typeface="+mn-ea"/>
              </a:rPr>
              <a:t>이력 조회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Last 30 Minute: </a:t>
            </a:r>
            <a:r>
              <a:rPr lang="ko-KR" altLang="en-US" sz="1200" dirty="0">
                <a:latin typeface="+mn-ea"/>
              </a:rPr>
              <a:t>최근 </a:t>
            </a: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분의 </a:t>
            </a:r>
            <a:r>
              <a:rPr lang="en-US" altLang="ko-KR" sz="1200" dirty="0">
                <a:latin typeface="+mn-ea"/>
              </a:rPr>
              <a:t>Alarm </a:t>
            </a:r>
            <a:r>
              <a:rPr lang="ko-KR" altLang="en-US" sz="1200" dirty="0">
                <a:latin typeface="+mn-ea"/>
              </a:rPr>
              <a:t>이력 조회 </a:t>
            </a:r>
            <a:endParaRPr lang="en-US" altLang="ko-KR" sz="1200" dirty="0" smtClean="0">
              <a:latin typeface="+mn-ea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Last </a:t>
            </a:r>
            <a:r>
              <a:rPr lang="en-US" altLang="ko-KR" sz="1200" dirty="0">
                <a:latin typeface="+mn-ea"/>
                <a:ea typeface="+mn-ea"/>
              </a:rPr>
              <a:t>60 Minute: </a:t>
            </a:r>
            <a:r>
              <a:rPr lang="ko-KR" altLang="en-US" sz="1200" dirty="0">
                <a:latin typeface="+mn-ea"/>
                <a:ea typeface="+mn-ea"/>
              </a:rPr>
              <a:t>최근 </a:t>
            </a:r>
            <a:r>
              <a:rPr lang="en-US" altLang="ko-KR" sz="1200" dirty="0">
                <a:latin typeface="+mn-ea"/>
                <a:ea typeface="+mn-ea"/>
              </a:rPr>
              <a:t>60</a:t>
            </a:r>
            <a:r>
              <a:rPr lang="ko-KR" altLang="en-US" sz="1200" dirty="0">
                <a:latin typeface="+mn-ea"/>
                <a:ea typeface="+mn-ea"/>
              </a:rPr>
              <a:t>분의 </a:t>
            </a:r>
            <a:r>
              <a:rPr lang="en-US" altLang="ko-KR" sz="1200" dirty="0">
                <a:latin typeface="+mn-ea"/>
                <a:ea typeface="+mn-ea"/>
              </a:rPr>
              <a:t>Alarm </a:t>
            </a:r>
            <a:r>
              <a:rPr lang="ko-KR" altLang="en-US" sz="1200" dirty="0">
                <a:latin typeface="+mn-ea"/>
                <a:ea typeface="+mn-ea"/>
              </a:rPr>
              <a:t>이력 조회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Day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사용자가 직접 날짜 선택 </a:t>
            </a:r>
            <a:r>
              <a:rPr lang="en-US" altLang="ko-KR" sz="1200" dirty="0" smtClean="0">
                <a:latin typeface="+mn-ea"/>
                <a:ea typeface="+mn-ea"/>
              </a:rPr>
              <a:t>,</a:t>
            </a:r>
            <a:r>
              <a:rPr lang="ko-KR" altLang="en-US" sz="1200" dirty="0" smtClean="0">
                <a:latin typeface="+mn-ea"/>
                <a:ea typeface="+mn-ea"/>
              </a:rPr>
              <a:t>선택 한 날의  </a:t>
            </a:r>
            <a:r>
              <a:rPr lang="en-US" altLang="ko-KR" sz="1200" dirty="0">
                <a:latin typeface="+mn-ea"/>
                <a:ea typeface="+mn-ea"/>
              </a:rPr>
              <a:t>Alarm </a:t>
            </a:r>
            <a:r>
              <a:rPr lang="ko-KR" altLang="en-US" sz="1200" dirty="0">
                <a:latin typeface="+mn-ea"/>
                <a:ea typeface="+mn-ea"/>
              </a:rPr>
              <a:t>이력 조회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Week</a:t>
            </a:r>
            <a:r>
              <a:rPr lang="en-US" altLang="ko-KR" sz="1200" dirty="0">
                <a:latin typeface="+mn-ea"/>
                <a:ea typeface="+mn-ea"/>
              </a:rPr>
              <a:t>:</a:t>
            </a:r>
            <a:r>
              <a:rPr lang="ko-KR" altLang="en-US" sz="1200" dirty="0">
                <a:latin typeface="+mn-ea"/>
                <a:ea typeface="+mn-ea"/>
              </a:rPr>
              <a:t>사용자가 직접 날짜 선택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날짜를 기준으로 일주일 기간 설정되고 </a:t>
            </a:r>
            <a:r>
              <a:rPr lang="en-US" altLang="ko-KR" sz="1200" dirty="0" smtClean="0">
                <a:latin typeface="+mn-ea"/>
                <a:ea typeface="+mn-ea"/>
              </a:rPr>
              <a:t>7</a:t>
            </a:r>
            <a:r>
              <a:rPr lang="ko-KR" altLang="en-US" sz="1200" dirty="0" smtClean="0">
                <a:latin typeface="+mn-ea"/>
                <a:ea typeface="+mn-ea"/>
              </a:rPr>
              <a:t>일의 </a:t>
            </a:r>
            <a:r>
              <a:rPr lang="en-US" altLang="ko-KR" sz="1200" dirty="0">
                <a:latin typeface="+mn-ea"/>
                <a:ea typeface="+mn-ea"/>
              </a:rPr>
              <a:t>Alarm </a:t>
            </a:r>
            <a:r>
              <a:rPr lang="ko-KR" altLang="en-US" sz="1200" dirty="0">
                <a:latin typeface="+mn-ea"/>
                <a:ea typeface="+mn-ea"/>
              </a:rPr>
              <a:t>이력 조회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Month</a:t>
            </a:r>
            <a:r>
              <a:rPr lang="en-US" altLang="ko-KR" sz="1200" dirty="0">
                <a:latin typeface="+mn-ea"/>
                <a:ea typeface="+mn-ea"/>
              </a:rPr>
              <a:t>:</a:t>
            </a:r>
            <a:r>
              <a:rPr lang="ko-KR" altLang="en-US" sz="1200" dirty="0">
                <a:latin typeface="+mn-ea"/>
                <a:ea typeface="+mn-ea"/>
              </a:rPr>
              <a:t>사용자가 직접 날짜 선택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날짜를 기준으로 한달 기간 설정되고 </a:t>
            </a:r>
            <a:r>
              <a:rPr lang="en-US" altLang="ko-KR" sz="1200" dirty="0" smtClean="0">
                <a:latin typeface="+mn-ea"/>
                <a:ea typeface="+mn-ea"/>
              </a:rPr>
              <a:t>30</a:t>
            </a:r>
            <a:r>
              <a:rPr lang="ko-KR" altLang="en-US" sz="1200" dirty="0" smtClean="0">
                <a:latin typeface="+mn-ea"/>
                <a:ea typeface="+mn-ea"/>
              </a:rPr>
              <a:t>일의 </a:t>
            </a:r>
            <a:r>
              <a:rPr lang="en-US" altLang="ko-KR" sz="1200" dirty="0">
                <a:latin typeface="+mn-ea"/>
                <a:ea typeface="+mn-ea"/>
              </a:rPr>
              <a:t>Alarm </a:t>
            </a:r>
            <a:r>
              <a:rPr lang="ko-KR" altLang="en-US" sz="1200" dirty="0">
                <a:latin typeface="+mn-ea"/>
                <a:ea typeface="+mn-ea"/>
              </a:rPr>
              <a:t>이력 조회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Select </a:t>
            </a:r>
            <a:r>
              <a:rPr lang="en-US" altLang="ko-KR" sz="1200" dirty="0">
                <a:latin typeface="+mn-ea"/>
                <a:ea typeface="+mn-ea"/>
              </a:rPr>
              <a:t>Range: </a:t>
            </a:r>
            <a:r>
              <a:rPr lang="ko-KR" altLang="en-US" sz="1200" dirty="0">
                <a:latin typeface="+mn-ea"/>
                <a:ea typeface="+mn-ea"/>
              </a:rPr>
              <a:t>사용자가 직접 시간 범위 선택 가능</a:t>
            </a:r>
            <a:endParaRPr lang="en-US" altLang="ko-KR" sz="1200" dirty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 smtClean="0">
                <a:latin typeface="+mn-ea"/>
                <a:ea typeface="+mn-ea"/>
              </a:rPr>
              <a:t>이력 기간 이동</a:t>
            </a:r>
            <a:r>
              <a:rPr lang="en-US" altLang="ko-KR" sz="1200" dirty="0" smtClean="0">
                <a:latin typeface="+mn-ea"/>
                <a:ea typeface="+mn-ea"/>
              </a:rPr>
              <a:t> : 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                  를 이용하여 이력 조회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dirty="0" smtClean="0">
                <a:latin typeface="+mn-ea"/>
                <a:ea typeface="+mn-ea"/>
              </a:rPr>
              <a:t>단위는 검색 기간 옵션에 기반함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ko-KR" altLang="en-US" sz="1200" dirty="0">
              <a:latin typeface="+mn-ea"/>
              <a:ea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48039" y="954212"/>
            <a:ext cx="6500464" cy="347662"/>
            <a:chOff x="525463" y="2754411"/>
            <a:chExt cx="6500464" cy="347662"/>
          </a:xfrm>
        </p:grpSpPr>
        <p:sp>
          <p:nvSpPr>
            <p:cNvPr id="28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    </a:t>
              </a:r>
              <a:r>
                <a:rPr kumimoji="0" lang="en-US" altLang="ko-KR" sz="1400" b="1" kern="0" dirty="0" smtClean="0">
                  <a:latin typeface="맑은 고딕"/>
                  <a:ea typeface="맑은 고딕"/>
                </a:rPr>
                <a:t>Alarm 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이력 조회 기간 선택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29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30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1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32" name="직사각형 31"/>
          <p:cNvSpPr/>
          <p:nvPr/>
        </p:nvSpPr>
        <p:spPr>
          <a:xfrm>
            <a:off x="5868863" y="6282804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srgbClr val="00B0F0"/>
                </a:solidFill>
                <a:latin typeface="맑은 고딕"/>
                <a:ea typeface="맑은 고딕"/>
              </a:rPr>
              <a:t>②</a:t>
            </a:r>
            <a:endParaRPr lang="ko-KR" altLang="en-US" sz="1600" b="1" dirty="0">
              <a:solidFill>
                <a:srgbClr val="00B0F0"/>
              </a:solidFill>
              <a:latin typeface="맑은 고딕"/>
              <a:ea typeface="맑은 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57342" y="628452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①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041319" y="6119039"/>
            <a:ext cx="1223049" cy="217742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439" y="5452185"/>
            <a:ext cx="936104" cy="25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5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" r="36374" b="25788"/>
          <a:stretch/>
        </p:blipFill>
        <p:spPr>
          <a:xfrm>
            <a:off x="536695" y="5584146"/>
            <a:ext cx="6484296" cy="34400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24311" y="99250"/>
            <a:ext cx="5027956" cy="71438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Ⅲ</a:t>
            </a:r>
            <a:r>
              <a:rPr lang="en-US" altLang="ko-KR" smtClean="0"/>
              <a:t>. Alarm</a:t>
            </a:r>
            <a:endParaRPr lang="ko-KR" altLang="en-US" dirty="0"/>
          </a:p>
        </p:txBody>
      </p:sp>
      <p:sp>
        <p:nvSpPr>
          <p:cNvPr id="19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/>
              <a:t>2. Alarm history</a:t>
            </a:r>
            <a:endParaRPr lang="ko-KR" altLang="en-US" dirty="0"/>
          </a:p>
        </p:txBody>
      </p:sp>
      <p:sp>
        <p:nvSpPr>
          <p:cNvPr id="20" name="내용 개체 틀 1"/>
          <p:cNvSpPr txBox="1">
            <a:spLocks/>
          </p:cNvSpPr>
          <p:nvPr/>
        </p:nvSpPr>
        <p:spPr>
          <a:xfrm>
            <a:off x="536695" y="1314251"/>
            <a:ext cx="6772328" cy="42657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Alarm list</a:t>
            </a:r>
            <a:r>
              <a:rPr lang="ko-KR" altLang="en-US" sz="1200" dirty="0" smtClean="0">
                <a:latin typeface="+mn-ea"/>
                <a:ea typeface="+mn-ea"/>
              </a:rPr>
              <a:t>내의 이력 결과 내에서 재 검색 할 수 있습니다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r>
              <a:rPr lang="ko-KR" altLang="en-US" sz="1200" dirty="0" smtClean="0">
                <a:latin typeface="+mn-ea"/>
                <a:ea typeface="+mn-ea"/>
              </a:rPr>
              <a:t>검색 방법에는  크게 두 가지 방법이 있습니다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endParaRPr lang="en-US" altLang="ko-KR" sz="1200" dirty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 smtClean="0">
                <a:latin typeface="+mn-ea"/>
                <a:ea typeface="+mn-ea"/>
              </a:rPr>
              <a:t>단순 검색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검색하고 싶은 문자열 입력 후        버튼 클릭 </a:t>
            </a:r>
            <a:r>
              <a:rPr lang="en-US" altLang="ko-KR" sz="1200" dirty="0" smtClean="0">
                <a:latin typeface="+mn-ea"/>
                <a:ea typeface="+mn-ea"/>
              </a:rPr>
              <a:t>(</a:t>
            </a:r>
            <a:r>
              <a:rPr lang="ko-KR" altLang="en-US" sz="1200" dirty="0" smtClean="0">
                <a:latin typeface="+mn-ea"/>
                <a:ea typeface="+mn-ea"/>
              </a:rPr>
              <a:t>모든 </a:t>
            </a:r>
            <a:r>
              <a:rPr lang="en-US" altLang="ko-KR" sz="1200" dirty="0" smtClean="0">
                <a:latin typeface="+mn-ea"/>
                <a:ea typeface="+mn-ea"/>
              </a:rPr>
              <a:t>column</a:t>
            </a:r>
            <a:r>
              <a:rPr lang="ko-KR" altLang="en-US" sz="1200" dirty="0" smtClean="0">
                <a:latin typeface="+mn-ea"/>
                <a:ea typeface="+mn-ea"/>
              </a:rPr>
              <a:t>에 대한 </a:t>
            </a:r>
            <a:r>
              <a:rPr lang="en-US" altLang="ko-KR" sz="1200" dirty="0" smtClean="0">
                <a:latin typeface="+mn-ea"/>
                <a:ea typeface="+mn-ea"/>
              </a:rPr>
              <a:t>like </a:t>
            </a:r>
            <a:r>
              <a:rPr lang="ko-KR" altLang="en-US" sz="1200" dirty="0" smtClean="0">
                <a:latin typeface="+mn-ea"/>
                <a:ea typeface="+mn-ea"/>
              </a:rPr>
              <a:t>검색</a:t>
            </a:r>
            <a:r>
              <a:rPr lang="en-US" altLang="ko-KR" sz="1200" dirty="0" smtClean="0">
                <a:latin typeface="+mn-ea"/>
                <a:ea typeface="+mn-ea"/>
              </a:rPr>
              <a:t>)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 smtClean="0">
                <a:latin typeface="+mn-ea"/>
                <a:ea typeface="+mn-ea"/>
              </a:rPr>
              <a:t>상세 검색</a:t>
            </a:r>
            <a:r>
              <a:rPr lang="en-US" altLang="ko-KR" sz="1200" dirty="0" smtClean="0">
                <a:latin typeface="+mn-ea"/>
                <a:ea typeface="+mn-ea"/>
              </a:rPr>
              <a:t>:           </a:t>
            </a:r>
            <a:r>
              <a:rPr lang="ko-KR" altLang="en-US" sz="1200" dirty="0" smtClean="0">
                <a:latin typeface="+mn-ea"/>
                <a:ea typeface="+mn-ea"/>
              </a:rPr>
              <a:t>버튼 클릭 시 하단에 상세 검색 창이 나타납니다</a:t>
            </a:r>
            <a:r>
              <a:rPr lang="en-US" altLang="ko-KR" sz="1200" dirty="0" smtClean="0">
                <a:latin typeface="+mn-ea"/>
                <a:ea typeface="+mn-ea"/>
              </a:rPr>
              <a:t>.(Slide-down) </a:t>
            </a: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또한 사용자가 </a:t>
            </a:r>
            <a:r>
              <a:rPr lang="en-US" altLang="ko-KR" sz="1200" dirty="0" smtClean="0">
                <a:latin typeface="+mn-ea"/>
                <a:ea typeface="+mn-ea"/>
              </a:rPr>
              <a:t>[+],[-] </a:t>
            </a:r>
            <a:r>
              <a:rPr lang="ko-KR" altLang="en-US" sz="1200" dirty="0" smtClean="0">
                <a:latin typeface="+mn-ea"/>
                <a:ea typeface="+mn-ea"/>
              </a:rPr>
              <a:t>버튼 클릭 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dirty="0" smtClean="0">
                <a:latin typeface="+mn-ea"/>
                <a:ea typeface="+mn-ea"/>
              </a:rPr>
              <a:t>검색조건을 추가</a:t>
            </a:r>
            <a:r>
              <a:rPr lang="en-US" altLang="ko-KR" sz="1200" dirty="0" smtClean="0">
                <a:latin typeface="+mn-ea"/>
                <a:ea typeface="+mn-ea"/>
              </a:rPr>
              <a:t>/</a:t>
            </a:r>
            <a:r>
              <a:rPr lang="ko-KR" altLang="en-US" sz="1200" dirty="0" smtClean="0">
                <a:latin typeface="+mn-ea"/>
                <a:ea typeface="+mn-ea"/>
              </a:rPr>
              <a:t>제거 할 수 있습니다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r>
              <a:rPr lang="ko-KR" altLang="en-US" sz="1200" dirty="0" smtClean="0">
                <a:latin typeface="+mn-ea"/>
                <a:ea typeface="+mn-ea"/>
              </a:rPr>
              <a:t>검색조건을 설정한 후 확인 버튼을 클릭 합니다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Alarm </a:t>
            </a:r>
            <a:r>
              <a:rPr lang="ko-KR" altLang="en-US" sz="1200" dirty="0" smtClean="0">
                <a:latin typeface="+mn-ea"/>
                <a:ea typeface="+mn-ea"/>
              </a:rPr>
              <a:t>검색 조건 추가 필드는 다음과 같습니다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806450" lvl="2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등급</a:t>
            </a:r>
            <a:r>
              <a:rPr lang="en-US" altLang="ko-KR" sz="1200" dirty="0">
                <a:latin typeface="+mn-ea"/>
                <a:ea typeface="+mn-ea"/>
              </a:rPr>
              <a:t>: Alarm </a:t>
            </a:r>
            <a:r>
              <a:rPr lang="ko-KR" altLang="en-US" sz="1200" dirty="0">
                <a:latin typeface="+mn-ea"/>
                <a:ea typeface="+mn-ea"/>
              </a:rPr>
              <a:t>등급별 검색</a:t>
            </a:r>
            <a:endParaRPr lang="en-US" altLang="ko-KR" sz="1200" dirty="0">
              <a:latin typeface="+mn-ea"/>
              <a:ea typeface="+mn-ea"/>
            </a:endParaRPr>
          </a:p>
          <a:p>
            <a:pPr marL="806450" lvl="2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  <a:ea typeface="+mn-ea"/>
              </a:rPr>
              <a:t>알람</a:t>
            </a:r>
            <a:r>
              <a:rPr lang="ko-KR" altLang="en-US" sz="1200" dirty="0">
                <a:latin typeface="+mn-ea"/>
                <a:ea typeface="+mn-ea"/>
              </a:rPr>
              <a:t> 발생일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설정한 기간 내 발생한 </a:t>
            </a:r>
            <a:r>
              <a:rPr lang="en-US" altLang="ko-KR" sz="1200" dirty="0">
                <a:latin typeface="+mn-ea"/>
                <a:ea typeface="+mn-ea"/>
              </a:rPr>
              <a:t>Alarm </a:t>
            </a:r>
            <a:r>
              <a:rPr lang="ko-KR" altLang="en-US" sz="1200" dirty="0">
                <a:latin typeface="+mn-ea"/>
                <a:ea typeface="+mn-ea"/>
              </a:rPr>
              <a:t>검색</a:t>
            </a:r>
            <a:endParaRPr lang="en-US" altLang="ko-KR" sz="1200" dirty="0">
              <a:latin typeface="+mn-ea"/>
              <a:ea typeface="+mn-ea"/>
            </a:endParaRPr>
          </a:p>
          <a:p>
            <a:pPr marL="806450" lvl="2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메시지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입력한 </a:t>
            </a:r>
            <a:r>
              <a:rPr lang="en-US" altLang="ko-KR" sz="1200" dirty="0">
                <a:latin typeface="+mn-ea"/>
                <a:ea typeface="+mn-ea"/>
              </a:rPr>
              <a:t>Keyword</a:t>
            </a:r>
            <a:r>
              <a:rPr lang="ko-KR" altLang="en-US" sz="1200" dirty="0">
                <a:latin typeface="+mn-ea"/>
                <a:ea typeface="+mn-ea"/>
              </a:rPr>
              <a:t>를 메시지에 포함하는 </a:t>
            </a:r>
            <a:r>
              <a:rPr lang="en-US" altLang="ko-KR" sz="1200" dirty="0">
                <a:latin typeface="+mn-ea"/>
                <a:ea typeface="+mn-ea"/>
              </a:rPr>
              <a:t>Alarm </a:t>
            </a:r>
            <a:r>
              <a:rPr lang="ko-KR" altLang="en-US" sz="1200" dirty="0">
                <a:latin typeface="+mn-ea"/>
                <a:ea typeface="+mn-ea"/>
              </a:rPr>
              <a:t>검색</a:t>
            </a:r>
            <a:endParaRPr lang="en-US" altLang="ko-KR" sz="1200" dirty="0">
              <a:latin typeface="+mn-ea"/>
              <a:ea typeface="+mn-ea"/>
            </a:endParaRPr>
          </a:p>
          <a:p>
            <a:pPr marL="806450" lvl="2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서비스 명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입력한 </a:t>
            </a:r>
            <a:r>
              <a:rPr lang="ko-KR" altLang="en-US" sz="1200" dirty="0" smtClean="0">
                <a:latin typeface="+mn-ea"/>
                <a:ea typeface="+mn-ea"/>
              </a:rPr>
              <a:t>서비스 명에 </a:t>
            </a:r>
            <a:r>
              <a:rPr lang="ko-KR" altLang="en-US" sz="1200" dirty="0">
                <a:latin typeface="+mn-ea"/>
                <a:ea typeface="+mn-ea"/>
              </a:rPr>
              <a:t>발생한 </a:t>
            </a:r>
            <a:r>
              <a:rPr lang="en-US" altLang="ko-KR" sz="1200" dirty="0">
                <a:latin typeface="+mn-ea"/>
                <a:ea typeface="+mn-ea"/>
              </a:rPr>
              <a:t>Alarm </a:t>
            </a:r>
            <a:r>
              <a:rPr lang="ko-KR" altLang="en-US" sz="1200" dirty="0">
                <a:latin typeface="+mn-ea"/>
                <a:ea typeface="+mn-ea"/>
              </a:rPr>
              <a:t>검색</a:t>
            </a:r>
            <a:endParaRPr lang="en-US" altLang="ko-KR" sz="1200" dirty="0">
              <a:latin typeface="+mn-ea"/>
              <a:ea typeface="+mn-ea"/>
            </a:endParaRPr>
          </a:p>
          <a:p>
            <a:pPr marL="806450" lvl="2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볼륨 명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입력한 </a:t>
            </a:r>
            <a:r>
              <a:rPr lang="ko-KR" altLang="en-US" sz="1200" dirty="0" smtClean="0">
                <a:latin typeface="+mn-ea"/>
                <a:ea typeface="+mn-ea"/>
              </a:rPr>
              <a:t>볼륨 명에 </a:t>
            </a:r>
            <a:r>
              <a:rPr lang="ko-KR" altLang="en-US" sz="1200" dirty="0">
                <a:latin typeface="+mn-ea"/>
                <a:ea typeface="+mn-ea"/>
              </a:rPr>
              <a:t>발생한 </a:t>
            </a:r>
            <a:r>
              <a:rPr lang="en-US" altLang="ko-KR" sz="1200" dirty="0">
                <a:latin typeface="+mn-ea"/>
                <a:ea typeface="+mn-ea"/>
              </a:rPr>
              <a:t>Alarm </a:t>
            </a:r>
            <a:r>
              <a:rPr lang="ko-KR" altLang="en-US" sz="1200" dirty="0">
                <a:latin typeface="+mn-ea"/>
                <a:ea typeface="+mn-ea"/>
              </a:rPr>
              <a:t>검색</a:t>
            </a:r>
            <a:endParaRPr lang="en-US" altLang="ko-KR" sz="1200" dirty="0">
              <a:latin typeface="+mn-ea"/>
              <a:ea typeface="+mn-ea"/>
            </a:endParaRPr>
          </a:p>
          <a:p>
            <a:pPr marL="806450" lvl="2" indent="-1714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+mn-ea"/>
                <a:ea typeface="+mn-ea"/>
              </a:rPr>
              <a:t>노드</a:t>
            </a:r>
            <a:r>
              <a:rPr lang="ko-KR" altLang="en-US" sz="1200" dirty="0" smtClean="0">
                <a:latin typeface="+mn-ea"/>
                <a:ea typeface="+mn-ea"/>
              </a:rPr>
              <a:t> 명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입력한 </a:t>
            </a:r>
            <a:r>
              <a:rPr lang="ko-KR" altLang="en-US" sz="1200" dirty="0" err="1" smtClean="0">
                <a:latin typeface="+mn-ea"/>
                <a:ea typeface="+mn-ea"/>
              </a:rPr>
              <a:t>노드</a:t>
            </a:r>
            <a:r>
              <a:rPr lang="ko-KR" altLang="en-US" sz="1200" dirty="0" smtClean="0">
                <a:latin typeface="+mn-ea"/>
                <a:ea typeface="+mn-ea"/>
              </a:rPr>
              <a:t> 명에 </a:t>
            </a:r>
            <a:r>
              <a:rPr lang="ko-KR" altLang="en-US" sz="1200" dirty="0">
                <a:latin typeface="+mn-ea"/>
                <a:ea typeface="+mn-ea"/>
              </a:rPr>
              <a:t>발생한 </a:t>
            </a:r>
            <a:r>
              <a:rPr lang="en-US" altLang="ko-KR" sz="1200" dirty="0">
                <a:latin typeface="+mn-ea"/>
                <a:ea typeface="+mn-ea"/>
              </a:rPr>
              <a:t>Alarm </a:t>
            </a:r>
            <a:r>
              <a:rPr lang="ko-KR" altLang="en-US" sz="1200" dirty="0">
                <a:latin typeface="+mn-ea"/>
                <a:ea typeface="+mn-ea"/>
              </a:rPr>
              <a:t>검색</a:t>
            </a:r>
            <a:endParaRPr lang="en-US" altLang="ko-KR" sz="1200" dirty="0">
              <a:latin typeface="+mn-ea"/>
              <a:ea typeface="+mn-ea"/>
            </a:endParaRPr>
          </a:p>
          <a:p>
            <a:pPr marL="806450" lvl="2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  <a:ea typeface="+mn-ea"/>
              </a:rPr>
              <a:t>알람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코드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입력한 </a:t>
            </a:r>
            <a:r>
              <a:rPr lang="ko-KR" altLang="en-US" sz="1200" dirty="0" err="1">
                <a:latin typeface="+mn-ea"/>
                <a:ea typeface="+mn-ea"/>
              </a:rPr>
              <a:t>알람</a:t>
            </a:r>
            <a:r>
              <a:rPr lang="ko-KR" altLang="en-US" sz="1200" dirty="0">
                <a:latin typeface="+mn-ea"/>
                <a:ea typeface="+mn-ea"/>
              </a:rPr>
              <a:t> 코드와 일치하는 </a:t>
            </a:r>
            <a:r>
              <a:rPr lang="en-US" altLang="ko-KR" sz="1200" dirty="0">
                <a:latin typeface="+mn-ea"/>
                <a:ea typeface="+mn-ea"/>
              </a:rPr>
              <a:t>Alarm </a:t>
            </a:r>
            <a:r>
              <a:rPr lang="ko-KR" altLang="en-US" sz="1200" dirty="0">
                <a:latin typeface="+mn-ea"/>
                <a:ea typeface="+mn-ea"/>
              </a:rPr>
              <a:t>검색 </a:t>
            </a:r>
            <a:r>
              <a:rPr lang="en-US" altLang="ko-KR" sz="1200" dirty="0">
                <a:latin typeface="+mn-ea"/>
                <a:ea typeface="+mn-ea"/>
              </a:rPr>
              <a:t>(Like </a:t>
            </a:r>
            <a:r>
              <a:rPr lang="ko-KR" altLang="en-US" sz="1200" dirty="0">
                <a:latin typeface="+mn-ea"/>
                <a:ea typeface="+mn-ea"/>
              </a:rPr>
              <a:t>검색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</a:p>
          <a:p>
            <a:pPr marL="806450" lvl="2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  <a:ea typeface="+mn-ea"/>
              </a:rPr>
              <a:t>Tag : </a:t>
            </a:r>
            <a:r>
              <a:rPr lang="ko-KR" altLang="en-US" sz="1200" dirty="0">
                <a:latin typeface="+mn-ea"/>
                <a:ea typeface="+mn-ea"/>
              </a:rPr>
              <a:t>입력한 </a:t>
            </a:r>
            <a:r>
              <a:rPr lang="en-US" altLang="ko-KR" sz="1200" dirty="0">
                <a:latin typeface="+mn-ea"/>
                <a:ea typeface="+mn-ea"/>
              </a:rPr>
              <a:t>Keyword</a:t>
            </a:r>
            <a:r>
              <a:rPr lang="ko-KR" altLang="en-US" sz="1200" dirty="0">
                <a:latin typeface="+mn-ea"/>
                <a:ea typeface="+mn-ea"/>
              </a:rPr>
              <a:t>와 일치하는 </a:t>
            </a:r>
            <a:r>
              <a:rPr lang="en-US" altLang="ko-KR" sz="1200" dirty="0">
                <a:latin typeface="+mn-ea"/>
                <a:ea typeface="+mn-ea"/>
              </a:rPr>
              <a:t>Tag</a:t>
            </a:r>
            <a:r>
              <a:rPr lang="ko-KR" altLang="en-US" sz="1200" dirty="0">
                <a:latin typeface="+mn-ea"/>
                <a:ea typeface="+mn-ea"/>
              </a:rPr>
              <a:t>를 가진 </a:t>
            </a:r>
            <a:r>
              <a:rPr lang="en-US" altLang="ko-KR" sz="1200" dirty="0">
                <a:latin typeface="+mn-ea"/>
                <a:ea typeface="+mn-ea"/>
              </a:rPr>
              <a:t>Alarm</a:t>
            </a:r>
            <a:r>
              <a:rPr lang="ko-KR" altLang="en-US" sz="1200" dirty="0">
                <a:latin typeface="+mn-ea"/>
                <a:ea typeface="+mn-ea"/>
              </a:rPr>
              <a:t>을 검색 </a:t>
            </a:r>
            <a:r>
              <a:rPr lang="en-US" altLang="ko-KR" sz="1200" dirty="0">
                <a:latin typeface="+mn-ea"/>
                <a:ea typeface="+mn-ea"/>
              </a:rPr>
              <a:t>(Like </a:t>
            </a:r>
            <a:r>
              <a:rPr lang="ko-KR" altLang="en-US" sz="1200" dirty="0">
                <a:latin typeface="+mn-ea"/>
                <a:ea typeface="+mn-ea"/>
              </a:rPr>
              <a:t>검색</a:t>
            </a:r>
            <a:r>
              <a:rPr lang="en-US" altLang="ko-KR" sz="1200" dirty="0" smtClean="0">
                <a:latin typeface="+mn-ea"/>
                <a:ea typeface="+mn-ea"/>
              </a:rPr>
              <a:t>)</a:t>
            </a:r>
            <a:endParaRPr lang="en-US" altLang="ko-KR" sz="1200" dirty="0">
              <a:latin typeface="+mn-ea"/>
              <a:ea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48039" y="954212"/>
            <a:ext cx="6500464" cy="347662"/>
            <a:chOff x="525463" y="2754411"/>
            <a:chExt cx="6500464" cy="347662"/>
          </a:xfrm>
        </p:grpSpPr>
        <p:sp>
          <p:nvSpPr>
            <p:cNvPr id="27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    </a:t>
              </a:r>
              <a:r>
                <a:rPr kumimoji="0" lang="en-US" altLang="ko-KR" sz="1400" b="1" kern="0" dirty="0" smtClean="0">
                  <a:latin typeface="맑은 고딕"/>
                  <a:ea typeface="맑은 고딕"/>
                </a:rPr>
                <a:t>Alarm 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이력 검색  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28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31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2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3057601" y="630028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①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116815" y="6374464"/>
            <a:ext cx="1599919" cy="234200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151" y="2176939"/>
            <a:ext cx="374112" cy="27279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1562154" y="6647926"/>
            <a:ext cx="3776735" cy="2803230"/>
            <a:chOff x="1728279" y="3300087"/>
            <a:chExt cx="2740364" cy="2033998"/>
          </a:xfrm>
        </p:grpSpPr>
        <p:sp>
          <p:nvSpPr>
            <p:cNvPr id="26" name="Shape 285"/>
            <p:cNvSpPr/>
            <p:nvPr/>
          </p:nvSpPr>
          <p:spPr>
            <a:xfrm>
              <a:off x="1728279" y="3300087"/>
              <a:ext cx="2740364" cy="2033998"/>
            </a:xfrm>
            <a:prstGeom prst="roundRect">
              <a:avLst>
                <a:gd name="adj" fmla="val 4535"/>
              </a:avLst>
            </a:prstGeom>
            <a:solidFill>
              <a:schemeClr val="accent3">
                <a:lumOff val="44000"/>
              </a:schemeClr>
            </a:solidFill>
            <a:ln w="6350">
              <a:solidFill>
                <a:srgbClr val="000000"/>
              </a:solidFill>
              <a:miter/>
            </a:ln>
          </p:spPr>
          <p:txBody>
            <a:bodyPr lIns="36000" tIns="36000" rIns="36000" bIns="36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algn="ctr">
                <a:defRPr b="0"/>
              </a:pPr>
              <a:endParaRPr sz="800" dirty="0"/>
            </a:p>
          </p:txBody>
        </p:sp>
        <p:sp>
          <p:nvSpPr>
            <p:cNvPr id="29" name="직사각형 28"/>
            <p:cNvSpPr/>
            <p:nvPr/>
          </p:nvSpPr>
          <p:spPr bwMode="auto">
            <a:xfrm>
              <a:off x="1860387" y="3462418"/>
              <a:ext cx="523102" cy="10563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dirty="0" smtClean="0">
                  <a:solidFill>
                    <a:schemeClr val="bg1">
                      <a:lumMod val="50000"/>
                    </a:schemeClr>
                  </a:solidFill>
                </a:rPr>
                <a:t>등급</a:t>
              </a:r>
              <a:endParaRPr lang="ko-KR" altLang="en-US" sz="600" b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 bwMode="auto">
            <a:xfrm>
              <a:off x="2355662" y="3462192"/>
              <a:ext cx="99639" cy="1042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algn="ctr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  <p:sp>
          <p:nvSpPr>
            <p:cNvPr id="33" name="직사각형 32"/>
            <p:cNvSpPr/>
            <p:nvPr/>
          </p:nvSpPr>
          <p:spPr bwMode="auto">
            <a:xfrm>
              <a:off x="1862916" y="3612634"/>
              <a:ext cx="523102" cy="10563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>
                <a:spcAft>
                  <a:spcPct val="5000"/>
                </a:spcAft>
              </a:pP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알람 발생일</a:t>
              </a:r>
            </a:p>
          </p:txBody>
        </p:sp>
        <p:sp>
          <p:nvSpPr>
            <p:cNvPr id="34" name="직사각형 33"/>
            <p:cNvSpPr/>
            <p:nvPr/>
          </p:nvSpPr>
          <p:spPr bwMode="auto">
            <a:xfrm>
              <a:off x="2358192" y="3612409"/>
              <a:ext cx="99639" cy="1042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algn="ctr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  <p:sp>
          <p:nvSpPr>
            <p:cNvPr id="35" name="직사각형 34"/>
            <p:cNvSpPr/>
            <p:nvPr/>
          </p:nvSpPr>
          <p:spPr bwMode="auto">
            <a:xfrm>
              <a:off x="2503811" y="3462418"/>
              <a:ext cx="1295301" cy="10307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선택</a:t>
              </a:r>
            </a:p>
          </p:txBody>
        </p:sp>
        <p:sp>
          <p:nvSpPr>
            <p:cNvPr id="36" name="직사각형 35"/>
            <p:cNvSpPr/>
            <p:nvPr/>
          </p:nvSpPr>
          <p:spPr bwMode="auto">
            <a:xfrm>
              <a:off x="3702462" y="3465829"/>
              <a:ext cx="99639" cy="1042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algn="ctr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  <p:sp>
          <p:nvSpPr>
            <p:cNvPr id="39" name="직사각형 38"/>
            <p:cNvSpPr/>
            <p:nvPr/>
          </p:nvSpPr>
          <p:spPr bwMode="auto">
            <a:xfrm>
              <a:off x="2505136" y="3612409"/>
              <a:ext cx="398554" cy="1058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endParaRPr lang="ko-KR" altLang="en-US" sz="600" b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 bwMode="auto">
            <a:xfrm>
              <a:off x="1863327" y="3777218"/>
              <a:ext cx="523102" cy="1031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메시지</a:t>
              </a:r>
            </a:p>
          </p:txBody>
        </p:sp>
        <p:sp>
          <p:nvSpPr>
            <p:cNvPr id="41" name="직사각형 40"/>
            <p:cNvSpPr/>
            <p:nvPr/>
          </p:nvSpPr>
          <p:spPr bwMode="auto">
            <a:xfrm>
              <a:off x="2358602" y="3776992"/>
              <a:ext cx="104620" cy="10338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algn="ctr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  <p:sp>
          <p:nvSpPr>
            <p:cNvPr id="42" name="직사각형 41"/>
            <p:cNvSpPr/>
            <p:nvPr/>
          </p:nvSpPr>
          <p:spPr bwMode="auto">
            <a:xfrm>
              <a:off x="2505136" y="3776228"/>
              <a:ext cx="1295301" cy="1042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메시지를 입력하세요</a:t>
              </a: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2692743" y="5035137"/>
              <a:ext cx="723782" cy="124548"/>
              <a:chOff x="10225160" y="4321797"/>
              <a:chExt cx="1046027" cy="180000"/>
            </a:xfrm>
          </p:grpSpPr>
          <p:sp>
            <p:nvSpPr>
              <p:cNvPr id="73" name="직사각형 72"/>
              <p:cNvSpPr/>
              <p:nvPr/>
            </p:nvSpPr>
            <p:spPr bwMode="auto">
              <a:xfrm>
                <a:off x="10225160" y="4321797"/>
                <a:ext cx="504000" cy="180000"/>
              </a:xfrm>
              <a:prstGeom prst="rect">
                <a:avLst/>
              </a:prstGeom>
              <a:solidFill>
                <a:srgbClr val="77B03D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3663" indent="-93663" algn="ctr" latinLnBrk="0">
                  <a:spcBef>
                    <a:spcPts val="0"/>
                  </a:spcBef>
                  <a:spcAft>
                    <a:spcPct val="5000"/>
                  </a:spcAft>
                  <a:buClrTx/>
                  <a:buFontTx/>
                  <a:buNone/>
                </a:pPr>
                <a:r>
                  <a:rPr lang="ko-KR" altLang="en-US" sz="800" dirty="0">
                    <a:solidFill>
                      <a:schemeClr val="bg1"/>
                    </a:solidFill>
                  </a:rPr>
                  <a:t>확인</a:t>
                </a:r>
              </a:p>
            </p:txBody>
          </p:sp>
          <p:sp>
            <p:nvSpPr>
              <p:cNvPr id="74" name="직사각형 73"/>
              <p:cNvSpPr/>
              <p:nvPr/>
            </p:nvSpPr>
            <p:spPr bwMode="auto">
              <a:xfrm>
                <a:off x="10767187" y="4321797"/>
                <a:ext cx="504000" cy="18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noFill/>
                <a:miter lim="800000"/>
                <a:headEnd/>
                <a:tailEnd/>
              </a:ln>
            </p:spPr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3663" indent="-93663" algn="ctr" latinLnBrk="0">
                  <a:spcBef>
                    <a:spcPts val="0"/>
                  </a:spcBef>
                  <a:spcAft>
                    <a:spcPct val="5000"/>
                  </a:spcAft>
                  <a:buClrTx/>
                  <a:buFontTx/>
                  <a:buNone/>
                </a:pPr>
                <a:r>
                  <a:rPr lang="ko-KR" altLang="en-US" sz="800" dirty="0">
                    <a:solidFill>
                      <a:schemeClr val="tx1"/>
                    </a:solidFill>
                  </a:rPr>
                  <a:t>취소</a:t>
                </a:r>
              </a:p>
            </p:txBody>
          </p:sp>
        </p:grpSp>
        <p:sp>
          <p:nvSpPr>
            <p:cNvPr id="44" name="직사각형 43"/>
            <p:cNvSpPr/>
            <p:nvPr/>
          </p:nvSpPr>
          <p:spPr bwMode="auto">
            <a:xfrm>
              <a:off x="3836399" y="3458584"/>
              <a:ext cx="99639" cy="1042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algn="ctr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 bwMode="auto">
            <a:xfrm>
              <a:off x="3836399" y="3613570"/>
              <a:ext cx="99639" cy="1042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algn="ctr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 bwMode="auto">
            <a:xfrm>
              <a:off x="3838174" y="3779923"/>
              <a:ext cx="99639" cy="1042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algn="ctr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 bwMode="auto">
            <a:xfrm>
              <a:off x="1865589" y="3935348"/>
              <a:ext cx="523102" cy="1031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상태</a:t>
              </a:r>
            </a:p>
          </p:txBody>
        </p:sp>
        <p:sp>
          <p:nvSpPr>
            <p:cNvPr id="48" name="직사각형 47"/>
            <p:cNvSpPr/>
            <p:nvPr/>
          </p:nvSpPr>
          <p:spPr bwMode="auto">
            <a:xfrm>
              <a:off x="2360863" y="3935123"/>
              <a:ext cx="104620" cy="10338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algn="ctr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  <p:sp>
          <p:nvSpPr>
            <p:cNvPr id="49" name="직사각형 48"/>
            <p:cNvSpPr/>
            <p:nvPr/>
          </p:nvSpPr>
          <p:spPr bwMode="auto">
            <a:xfrm>
              <a:off x="2507398" y="3934359"/>
              <a:ext cx="1295301" cy="1042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선택</a:t>
              </a:r>
            </a:p>
          </p:txBody>
        </p:sp>
        <p:sp>
          <p:nvSpPr>
            <p:cNvPr id="50" name="직사각형 49"/>
            <p:cNvSpPr/>
            <p:nvPr/>
          </p:nvSpPr>
          <p:spPr bwMode="auto">
            <a:xfrm>
              <a:off x="3704734" y="3934359"/>
              <a:ext cx="99639" cy="1042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algn="ctr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  <p:sp>
          <p:nvSpPr>
            <p:cNvPr id="51" name="직사각형 50"/>
            <p:cNvSpPr/>
            <p:nvPr/>
          </p:nvSpPr>
          <p:spPr bwMode="auto">
            <a:xfrm>
              <a:off x="3840435" y="3938054"/>
              <a:ext cx="99639" cy="1042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algn="ctr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 bwMode="auto">
            <a:xfrm>
              <a:off x="3970406" y="4532079"/>
              <a:ext cx="99639" cy="1042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algn="ctr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en-US" altLang="ko-KR" sz="800" dirty="0">
                  <a:solidFill>
                    <a:schemeClr val="bg1"/>
                  </a:solidFill>
                </a:rPr>
                <a:t>+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 bwMode="auto">
            <a:xfrm>
              <a:off x="3223023" y="3611443"/>
              <a:ext cx="398554" cy="10586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endParaRPr lang="ko-KR" altLang="en-US" sz="600" b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 bwMode="auto">
            <a:xfrm>
              <a:off x="1864695" y="4096172"/>
              <a:ext cx="523102" cy="1031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서비스 명</a:t>
              </a:r>
            </a:p>
          </p:txBody>
        </p:sp>
        <p:sp>
          <p:nvSpPr>
            <p:cNvPr id="55" name="직사각형 54"/>
            <p:cNvSpPr/>
            <p:nvPr/>
          </p:nvSpPr>
          <p:spPr bwMode="auto">
            <a:xfrm>
              <a:off x="2359969" y="4095946"/>
              <a:ext cx="104620" cy="10338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algn="ctr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  <p:sp>
          <p:nvSpPr>
            <p:cNvPr id="56" name="직사각형 55"/>
            <p:cNvSpPr/>
            <p:nvPr/>
          </p:nvSpPr>
          <p:spPr bwMode="auto">
            <a:xfrm>
              <a:off x="2506504" y="4095182"/>
              <a:ext cx="1295301" cy="1042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서비스 명을 입력하세요</a:t>
              </a:r>
            </a:p>
          </p:txBody>
        </p:sp>
        <p:sp>
          <p:nvSpPr>
            <p:cNvPr id="57" name="직사각형 56"/>
            <p:cNvSpPr/>
            <p:nvPr/>
          </p:nvSpPr>
          <p:spPr bwMode="auto">
            <a:xfrm>
              <a:off x="3839541" y="4098877"/>
              <a:ext cx="99639" cy="1042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algn="ctr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 bwMode="auto">
            <a:xfrm>
              <a:off x="1864695" y="4258252"/>
              <a:ext cx="523102" cy="1031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서버 명</a:t>
              </a:r>
            </a:p>
          </p:txBody>
        </p:sp>
        <p:sp>
          <p:nvSpPr>
            <p:cNvPr id="59" name="직사각형 58"/>
            <p:cNvSpPr/>
            <p:nvPr/>
          </p:nvSpPr>
          <p:spPr bwMode="auto">
            <a:xfrm>
              <a:off x="2359969" y="4258026"/>
              <a:ext cx="104620" cy="10338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algn="ctr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  <p:sp>
          <p:nvSpPr>
            <p:cNvPr id="60" name="직사각형 59"/>
            <p:cNvSpPr/>
            <p:nvPr/>
          </p:nvSpPr>
          <p:spPr bwMode="auto">
            <a:xfrm>
              <a:off x="2506504" y="4257262"/>
              <a:ext cx="1295301" cy="1042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서버 명을 입력하세요</a:t>
              </a:r>
            </a:p>
          </p:txBody>
        </p:sp>
        <p:sp>
          <p:nvSpPr>
            <p:cNvPr id="61" name="직사각형 60"/>
            <p:cNvSpPr/>
            <p:nvPr/>
          </p:nvSpPr>
          <p:spPr bwMode="auto">
            <a:xfrm>
              <a:off x="3839541" y="4260957"/>
              <a:ext cx="99639" cy="1042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algn="ctr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 bwMode="auto">
            <a:xfrm>
              <a:off x="1865347" y="4529573"/>
              <a:ext cx="523102" cy="1031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b="0" dirty="0" err="1">
                  <a:solidFill>
                    <a:schemeClr val="bg1">
                      <a:lumMod val="50000"/>
                    </a:schemeClr>
                  </a:solidFill>
                </a:rPr>
                <a:t>알람</a:t>
              </a: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sz="600" dirty="0" smtClean="0">
                  <a:solidFill>
                    <a:schemeClr val="bg1">
                      <a:lumMod val="50000"/>
                    </a:schemeClr>
                  </a:solidFill>
                </a:rPr>
                <a:t>코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</a:rPr>
                <a:t>드</a:t>
              </a:r>
              <a:endParaRPr lang="ko-KR" altLang="en-US" sz="600" b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3" name="직사각형 62"/>
            <p:cNvSpPr/>
            <p:nvPr/>
          </p:nvSpPr>
          <p:spPr bwMode="auto">
            <a:xfrm>
              <a:off x="2360622" y="4529348"/>
              <a:ext cx="104620" cy="10338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algn="ctr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  <p:sp>
          <p:nvSpPr>
            <p:cNvPr id="64" name="직사각형 63"/>
            <p:cNvSpPr/>
            <p:nvPr/>
          </p:nvSpPr>
          <p:spPr bwMode="auto">
            <a:xfrm>
              <a:off x="2507156" y="4528584"/>
              <a:ext cx="1295301" cy="1042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알람 명을 입력하세요</a:t>
              </a:r>
            </a:p>
          </p:txBody>
        </p:sp>
        <p:sp>
          <p:nvSpPr>
            <p:cNvPr id="65" name="직사각형 64"/>
            <p:cNvSpPr/>
            <p:nvPr/>
          </p:nvSpPr>
          <p:spPr bwMode="auto">
            <a:xfrm>
              <a:off x="3840194" y="4532279"/>
              <a:ext cx="99639" cy="1042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algn="ctr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6922" y="3606270"/>
              <a:ext cx="131813" cy="125223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441" y="3605240"/>
              <a:ext cx="131813" cy="125223"/>
            </a:xfrm>
            <a:prstGeom prst="rect">
              <a:avLst/>
            </a:prstGeom>
          </p:spPr>
        </p:pic>
        <p:sp>
          <p:nvSpPr>
            <p:cNvPr id="68" name="TextBox 41"/>
            <p:cNvSpPr txBox="1"/>
            <p:nvPr/>
          </p:nvSpPr>
          <p:spPr>
            <a:xfrm>
              <a:off x="3066983" y="3549212"/>
              <a:ext cx="146833" cy="184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none" lIns="45719" tIns="45719" rIns="45719" bIns="45719" numCol="1" spcCol="38100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맑은 고딕"/>
                  <a:ea typeface="맑은 고딕"/>
                  <a:cs typeface="맑은 고딕"/>
                  <a:sym typeface="맑은 고딕"/>
                </a:rPr>
                <a:t>~</a:t>
              </a:r>
              <a:endParaRPr kumimoji="0" lang="ko-KR" altLang="en-US" sz="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69" name="직사각형 68"/>
            <p:cNvSpPr/>
            <p:nvPr/>
          </p:nvSpPr>
          <p:spPr bwMode="auto">
            <a:xfrm>
              <a:off x="1865513" y="4394668"/>
              <a:ext cx="523102" cy="10315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b="0" dirty="0" smtClean="0">
                  <a:solidFill>
                    <a:schemeClr val="bg1">
                      <a:lumMod val="50000"/>
                    </a:schemeClr>
                  </a:solidFill>
                </a:rPr>
                <a:t>볼륨 명</a:t>
              </a:r>
              <a:endParaRPr lang="ko-KR" altLang="en-US" sz="600" b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 bwMode="auto">
            <a:xfrm>
              <a:off x="2360788" y="4394443"/>
              <a:ext cx="104620" cy="103384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algn="ctr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▼</a:t>
              </a:r>
            </a:p>
          </p:txBody>
        </p:sp>
        <p:sp>
          <p:nvSpPr>
            <p:cNvPr id="71" name="직사각형 70"/>
            <p:cNvSpPr/>
            <p:nvPr/>
          </p:nvSpPr>
          <p:spPr bwMode="auto">
            <a:xfrm>
              <a:off x="2507322" y="4393679"/>
              <a:ext cx="1295301" cy="1042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ko-KR" altLang="en-US" sz="600" dirty="0" smtClean="0">
                  <a:solidFill>
                    <a:schemeClr val="bg1">
                      <a:lumMod val="50000"/>
                    </a:schemeClr>
                  </a:solidFill>
                </a:rPr>
                <a:t>볼</a:t>
              </a: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</a:rPr>
                <a:t>륨</a:t>
              </a:r>
              <a:r>
                <a:rPr lang="ko-KR" altLang="en-US" sz="600" b="0" dirty="0" smtClean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sz="600" b="0" dirty="0">
                  <a:solidFill>
                    <a:schemeClr val="bg1">
                      <a:lumMod val="50000"/>
                    </a:schemeClr>
                  </a:solidFill>
                </a:rPr>
                <a:t>명을 입력하세요</a:t>
              </a:r>
            </a:p>
          </p:txBody>
        </p:sp>
        <p:sp>
          <p:nvSpPr>
            <p:cNvPr id="72" name="직사각형 71"/>
            <p:cNvSpPr/>
            <p:nvPr/>
          </p:nvSpPr>
          <p:spPr bwMode="auto">
            <a:xfrm>
              <a:off x="3840360" y="4397374"/>
              <a:ext cx="99639" cy="1042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3663" indent="-93663" algn="ctr" latinLnBrk="0">
                <a:spcBef>
                  <a:spcPts val="0"/>
                </a:spcBef>
                <a:spcAft>
                  <a:spcPct val="5000"/>
                </a:spcAft>
                <a:buClrTx/>
                <a:buFontTx/>
                <a:buNone/>
              </a:pPr>
              <a:r>
                <a:rPr lang="en-US" altLang="ko-KR" sz="800" dirty="0">
                  <a:solidFill>
                    <a:schemeClr val="bg1"/>
                  </a:solidFill>
                </a:rPr>
                <a:t>-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85" name="직사각형 84"/>
          <p:cNvSpPr/>
          <p:nvPr/>
        </p:nvSpPr>
        <p:spPr>
          <a:xfrm>
            <a:off x="4269926" y="6390685"/>
            <a:ext cx="222409" cy="212923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4566507" y="6642988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srgbClr val="00B0F0"/>
                </a:solidFill>
                <a:latin typeface="맑은 고딕"/>
                <a:ea typeface="맑은 고딕"/>
              </a:rPr>
              <a:t>②</a:t>
            </a:r>
            <a:endParaRPr lang="ko-KR" altLang="en-US" sz="1600" b="1" dirty="0">
              <a:solidFill>
                <a:srgbClr val="00B0F0"/>
              </a:solidFill>
              <a:latin typeface="맑은 고딕"/>
              <a:ea typeface="맑은 고딕"/>
            </a:endParaRPr>
          </a:p>
        </p:txBody>
      </p:sp>
      <p:pic>
        <p:nvPicPr>
          <p:cNvPr id="86" name="Picture 6" descr="access, arrow, audio, click, creative, cursor, data, direction, drag, drop, exchange, grid, information, interface, mouse, move, pc, player, pointer, receive, select, send, shape, smartphone, tablet, video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788" y="6534038"/>
            <a:ext cx="277500" cy="28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rcRect t="24459" b="-1"/>
          <a:stretch/>
        </p:blipFill>
        <p:spPr>
          <a:xfrm>
            <a:off x="1794366" y="2610396"/>
            <a:ext cx="310324" cy="22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5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87" y="4149961"/>
            <a:ext cx="6552212" cy="224452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24311" y="99250"/>
            <a:ext cx="5027956" cy="71438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Ⅲ. </a:t>
            </a:r>
            <a:r>
              <a:rPr lang="en-US" altLang="ko-KR" smtClean="0"/>
              <a:t>Alarm</a:t>
            </a:r>
            <a:endParaRPr lang="ko-KR" altLang="en-US" dirty="0"/>
          </a:p>
        </p:txBody>
      </p:sp>
      <p:sp>
        <p:nvSpPr>
          <p:cNvPr id="19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/>
              <a:t>2. Alarm history</a:t>
            </a:r>
            <a:endParaRPr lang="ko-KR" altLang="en-US" dirty="0"/>
          </a:p>
        </p:txBody>
      </p:sp>
      <p:sp>
        <p:nvSpPr>
          <p:cNvPr id="20" name="내용 개체 틀 1"/>
          <p:cNvSpPr txBox="1">
            <a:spLocks/>
          </p:cNvSpPr>
          <p:nvPr/>
        </p:nvSpPr>
        <p:spPr>
          <a:xfrm>
            <a:off x="536695" y="1314252"/>
            <a:ext cx="6772328" cy="266429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Alarm list</a:t>
            </a:r>
            <a:r>
              <a:rPr lang="ko-KR" altLang="en-US" sz="1200" dirty="0" smtClean="0">
                <a:latin typeface="+mn-ea"/>
                <a:ea typeface="+mn-ea"/>
              </a:rPr>
              <a:t>내의 이력 결과 내에서 선택한 구성 정보 별로 이력 현황을 확인할 수 있습니다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 smtClean="0">
                <a:latin typeface="+mn-ea"/>
                <a:ea typeface="+mn-ea"/>
              </a:rPr>
              <a:t>구성정보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별 조회</a:t>
            </a:r>
            <a:r>
              <a:rPr lang="en-US" altLang="ko-KR" sz="1200" dirty="0" smtClean="0">
                <a:latin typeface="+mn-ea"/>
                <a:ea typeface="+mn-ea"/>
              </a:rPr>
              <a:t>:   </a:t>
            </a:r>
            <a:r>
              <a:rPr lang="ko-KR" altLang="en-US" sz="1200" dirty="0" smtClean="0">
                <a:latin typeface="+mn-ea"/>
                <a:ea typeface="+mn-ea"/>
              </a:rPr>
              <a:t>구성 정보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별</a:t>
            </a:r>
            <a:r>
              <a:rPr lang="en-US" altLang="ko-KR" sz="1200" dirty="0" smtClean="0">
                <a:latin typeface="+mn-ea"/>
                <a:ea typeface="+mn-ea"/>
              </a:rPr>
              <a:t>  toggle </a:t>
            </a:r>
            <a:r>
              <a:rPr lang="ko-KR" altLang="en-US" sz="1200" dirty="0" smtClean="0">
                <a:latin typeface="+mn-ea"/>
                <a:ea typeface="+mn-ea"/>
              </a:rPr>
              <a:t>버튼 선택  시 해당 </a:t>
            </a:r>
            <a:r>
              <a:rPr lang="en-US" altLang="ko-KR" sz="1200" dirty="0" smtClean="0">
                <a:latin typeface="+mn-ea"/>
                <a:ea typeface="+mn-ea"/>
              </a:rPr>
              <a:t>Resource</a:t>
            </a:r>
            <a:r>
              <a:rPr lang="ko-KR" altLang="en-US" sz="1200" dirty="0" smtClean="0">
                <a:latin typeface="+mn-ea"/>
                <a:ea typeface="+mn-ea"/>
              </a:rPr>
              <a:t>에서 발생 한 </a:t>
            </a:r>
            <a:r>
              <a:rPr lang="en-US" altLang="ko-KR" sz="1200" dirty="0" smtClean="0">
                <a:latin typeface="+mn-ea"/>
                <a:ea typeface="+mn-ea"/>
              </a:rPr>
              <a:t>Alarm</a:t>
            </a:r>
            <a:r>
              <a:rPr lang="ko-KR" altLang="en-US" sz="1200" dirty="0" smtClean="0">
                <a:latin typeface="+mn-ea"/>
                <a:ea typeface="+mn-ea"/>
              </a:rPr>
              <a:t>이 </a:t>
            </a:r>
            <a:r>
              <a:rPr lang="en-US" altLang="ko-KR" sz="1200" dirty="0" smtClean="0">
                <a:latin typeface="+mn-ea"/>
                <a:ea typeface="+mn-ea"/>
              </a:rPr>
              <a:t>Alarm list</a:t>
            </a:r>
            <a:r>
              <a:rPr lang="ko-KR" altLang="en-US" sz="1200" dirty="0" smtClean="0">
                <a:latin typeface="+mn-ea"/>
                <a:ea typeface="+mn-ea"/>
              </a:rPr>
              <a:t>에 반영 되어 결과 값이 출력 됩니다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Toggle </a:t>
            </a:r>
            <a:r>
              <a:rPr lang="ko-KR" altLang="en-US" sz="1200" dirty="0" smtClean="0">
                <a:latin typeface="+mn-ea"/>
                <a:ea typeface="+mn-ea"/>
              </a:rPr>
              <a:t>버튼 활성 화 시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해당되는 </a:t>
            </a:r>
            <a:r>
              <a:rPr lang="en-US" altLang="ko-KR" sz="1200" dirty="0" smtClean="0">
                <a:latin typeface="+mn-ea"/>
                <a:ea typeface="+mn-ea"/>
              </a:rPr>
              <a:t>Resource </a:t>
            </a:r>
            <a:r>
              <a:rPr lang="ko-KR" altLang="en-US" sz="1200" dirty="0" smtClean="0">
                <a:latin typeface="+mn-ea"/>
                <a:ea typeface="+mn-ea"/>
              </a:rPr>
              <a:t>버튼이 초록색으로 표시되고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dirty="0" smtClean="0">
                <a:latin typeface="+mn-ea"/>
                <a:ea typeface="+mn-ea"/>
              </a:rPr>
              <a:t>해당되는 </a:t>
            </a:r>
            <a:r>
              <a:rPr lang="en-US" altLang="ko-KR" sz="1200" dirty="0" smtClean="0">
                <a:latin typeface="+mn-ea"/>
                <a:ea typeface="+mn-ea"/>
              </a:rPr>
              <a:t>Resource</a:t>
            </a:r>
            <a:r>
              <a:rPr lang="ko-KR" altLang="en-US" sz="1200" dirty="0" smtClean="0">
                <a:latin typeface="+mn-ea"/>
                <a:ea typeface="+mn-ea"/>
              </a:rPr>
              <a:t>에 관한 </a:t>
            </a:r>
            <a:r>
              <a:rPr lang="en-US" altLang="ko-KR" sz="1200" dirty="0" smtClean="0">
                <a:latin typeface="+mn-ea"/>
                <a:ea typeface="+mn-ea"/>
              </a:rPr>
              <a:t>Alarm </a:t>
            </a:r>
            <a:r>
              <a:rPr lang="ko-KR" altLang="en-US" sz="1200" dirty="0" smtClean="0">
                <a:latin typeface="+mn-ea"/>
                <a:ea typeface="+mn-ea"/>
              </a:rPr>
              <a:t>이력 목록이 출력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Toggle </a:t>
            </a:r>
            <a:r>
              <a:rPr lang="ko-KR" altLang="en-US" sz="1200" dirty="0" smtClean="0">
                <a:latin typeface="+mn-ea"/>
                <a:ea typeface="+mn-ea"/>
              </a:rPr>
              <a:t>버튼 비활성화 시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해당되는 </a:t>
            </a:r>
            <a:r>
              <a:rPr lang="en-US" altLang="ko-KR" sz="1200" dirty="0" smtClean="0">
                <a:latin typeface="+mn-ea"/>
                <a:ea typeface="+mn-ea"/>
              </a:rPr>
              <a:t>Resource </a:t>
            </a:r>
            <a:r>
              <a:rPr lang="ko-KR" altLang="en-US" sz="1200" dirty="0" smtClean="0">
                <a:latin typeface="+mn-ea"/>
                <a:ea typeface="+mn-ea"/>
              </a:rPr>
              <a:t>버튼이 회색으로 표시되고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dirty="0" smtClean="0">
                <a:latin typeface="+mn-ea"/>
                <a:ea typeface="+mn-ea"/>
              </a:rPr>
              <a:t>해당되는 </a:t>
            </a:r>
            <a:r>
              <a:rPr lang="en-US" altLang="ko-KR" sz="1200" dirty="0" smtClean="0">
                <a:latin typeface="+mn-ea"/>
                <a:ea typeface="+mn-ea"/>
              </a:rPr>
              <a:t>Resource</a:t>
            </a:r>
            <a:r>
              <a:rPr lang="ko-KR" altLang="en-US" sz="1200" dirty="0" smtClean="0">
                <a:latin typeface="+mn-ea"/>
                <a:ea typeface="+mn-ea"/>
              </a:rPr>
              <a:t>에 관한 </a:t>
            </a:r>
            <a:r>
              <a:rPr lang="en-US" altLang="ko-KR" sz="1200" dirty="0" smtClean="0">
                <a:latin typeface="+mn-ea"/>
                <a:ea typeface="+mn-ea"/>
              </a:rPr>
              <a:t>Alarm</a:t>
            </a:r>
            <a:r>
              <a:rPr lang="ko-KR" altLang="en-US" sz="1200" dirty="0" smtClean="0">
                <a:latin typeface="+mn-ea"/>
                <a:ea typeface="+mn-ea"/>
              </a:rPr>
              <a:t>을 제외한 이력 목록이 출력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48039" y="954212"/>
            <a:ext cx="6500464" cy="347662"/>
            <a:chOff x="525463" y="2754411"/>
            <a:chExt cx="6500464" cy="347662"/>
          </a:xfrm>
        </p:grpSpPr>
        <p:sp>
          <p:nvSpPr>
            <p:cNvPr id="27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kern="0" dirty="0" smtClean="0">
                  <a:latin typeface="+mj-ea"/>
                  <a:ea typeface="+mj-ea"/>
                </a:rPr>
                <a:t>     </a:t>
              </a:r>
              <a:r>
                <a:rPr kumimoji="0" lang="en-US" altLang="ko-KR" sz="1400" b="1" kern="0" dirty="0" smtClean="0">
                  <a:latin typeface="+mj-ea"/>
                  <a:ea typeface="+mj-ea"/>
                </a:rPr>
                <a:t>Alarm </a:t>
              </a:r>
              <a:r>
                <a:rPr kumimoji="0" lang="ko-KR" altLang="en-US" sz="1400" b="1" kern="0" dirty="0" smtClean="0">
                  <a:latin typeface="+mj-ea"/>
                  <a:ea typeface="+mj-ea"/>
                </a:rPr>
                <a:t>이력 </a:t>
              </a:r>
              <a:r>
                <a:rPr lang="ko-KR" altLang="en-US" sz="1400" b="1" dirty="0" smtClean="0">
                  <a:latin typeface="+mj-ea"/>
                  <a:ea typeface="+mj-ea"/>
                </a:rPr>
                <a:t>구성정보 별 조회 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+mj-ea"/>
                <a:ea typeface="+mj-ea"/>
              </a:endParaRPr>
            </a:p>
          </p:txBody>
        </p:sp>
        <p:grpSp>
          <p:nvGrpSpPr>
            <p:cNvPr id="28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31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2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862423" y="405055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①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08389" y="4420276"/>
            <a:ext cx="579954" cy="1862528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930" y="4103936"/>
            <a:ext cx="375667" cy="231795"/>
          </a:xfrm>
          <a:prstGeom prst="rect">
            <a:avLst/>
          </a:prstGeom>
        </p:spPr>
      </p:pic>
      <p:pic>
        <p:nvPicPr>
          <p:cNvPr id="18" name="Picture 6" descr="access, arrow, audio, click, creative, cursor, data, direction, drag, drop, exchange, grid, information, interface, mouse, move, pc, player, pointer, receive, select, send, shape, smartphone, tablet, video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73" y="4840857"/>
            <a:ext cx="277500" cy="28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324247" y="6642844"/>
            <a:ext cx="6500464" cy="347662"/>
            <a:chOff x="525463" y="2754411"/>
            <a:chExt cx="6500464" cy="347662"/>
          </a:xfrm>
        </p:grpSpPr>
        <p:sp>
          <p:nvSpPr>
            <p:cNvPr id="26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    </a:t>
              </a:r>
              <a:r>
                <a:rPr kumimoji="0" lang="en-US" altLang="ko-KR" sz="1400" b="1" kern="0" dirty="0" smtClean="0">
                  <a:latin typeface="맑은 고딕"/>
                  <a:ea typeface="맑은 고딕"/>
                </a:rPr>
                <a:t>Alarm 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이력 정렬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29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30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3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34" name="내용 개체 틀 1"/>
          <p:cNvSpPr txBox="1">
            <a:spLocks/>
          </p:cNvSpPr>
          <p:nvPr/>
        </p:nvSpPr>
        <p:spPr>
          <a:xfrm>
            <a:off x="540271" y="7002884"/>
            <a:ext cx="6772328" cy="21602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  <a:ea typeface="+mn-ea"/>
              </a:rPr>
              <a:t>Alarm </a:t>
            </a:r>
            <a:r>
              <a:rPr lang="en-US" altLang="ko-KR" sz="1200" dirty="0" smtClean="0">
                <a:latin typeface="+mn-ea"/>
                <a:ea typeface="+mn-ea"/>
              </a:rPr>
              <a:t>list</a:t>
            </a:r>
            <a:r>
              <a:rPr lang="ko-KR" altLang="en-US" sz="1200" dirty="0" smtClean="0">
                <a:latin typeface="+mn-ea"/>
                <a:ea typeface="+mn-ea"/>
              </a:rPr>
              <a:t>의 </a:t>
            </a:r>
            <a:r>
              <a:rPr lang="ko-KR" altLang="en-US" sz="1200" dirty="0">
                <a:latin typeface="+mn-ea"/>
                <a:ea typeface="+mn-ea"/>
              </a:rPr>
              <a:t>초기 정렬 기준은 </a:t>
            </a:r>
            <a:r>
              <a:rPr lang="en-US" altLang="ko-KR" sz="1200" dirty="0">
                <a:latin typeface="+mn-ea"/>
                <a:ea typeface="+mn-ea"/>
              </a:rPr>
              <a:t>Occurred Time </a:t>
            </a:r>
            <a:r>
              <a:rPr lang="ko-KR" altLang="en-US" sz="1200" dirty="0">
                <a:latin typeface="+mn-ea"/>
                <a:ea typeface="+mn-ea"/>
              </a:rPr>
              <a:t>내림 차순 입니다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  <a:r>
              <a:rPr lang="ko-KR" altLang="en-US" sz="1200" dirty="0">
                <a:latin typeface="+mn-ea"/>
                <a:ea typeface="+mn-ea"/>
              </a:rPr>
              <a:t>사용자가 정렬 기준을 변경하고 싶다면 테이블의 각 헤더를 클릭하여 하기의 기준으로 </a:t>
            </a:r>
            <a:r>
              <a:rPr lang="en-US" altLang="ko-KR" sz="1200" dirty="0">
                <a:latin typeface="+mn-ea"/>
                <a:ea typeface="+mn-ea"/>
              </a:rPr>
              <a:t>Alarm </a:t>
            </a:r>
            <a:r>
              <a:rPr lang="ko-KR" altLang="en-US" sz="1200" dirty="0">
                <a:latin typeface="+mn-ea"/>
                <a:ea typeface="+mn-ea"/>
              </a:rPr>
              <a:t>리스트를 정렬 하여 출력 합니다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685800" lvl="1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                         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정렬 </a:t>
            </a:r>
            <a:r>
              <a:rPr lang="ko-KR" altLang="en-US" sz="1200" dirty="0">
                <a:latin typeface="+mn-ea"/>
                <a:ea typeface="+mn-ea"/>
              </a:rPr>
              <a:t>해제</a:t>
            </a:r>
            <a:endParaRPr lang="en-US" altLang="ko-KR" sz="1200" dirty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>
                <a:latin typeface="+mn-ea"/>
                <a:ea typeface="+mn-ea"/>
              </a:rPr>
              <a:t>                          </a:t>
            </a:r>
            <a:r>
              <a:rPr lang="ko-KR" altLang="en-US" sz="1200" dirty="0">
                <a:latin typeface="+mn-ea"/>
                <a:ea typeface="+mn-ea"/>
              </a:rPr>
              <a:t>오름차순 정렬</a:t>
            </a:r>
            <a:endParaRPr lang="en-US" altLang="ko-KR" sz="1200" dirty="0">
              <a:latin typeface="+mn-ea"/>
              <a:ea typeface="+mn-ea"/>
            </a:endParaRPr>
          </a:p>
          <a:p>
            <a:pPr marL="685800" lvl="1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>
                <a:latin typeface="+mn-ea"/>
                <a:ea typeface="+mn-ea"/>
              </a:rPr>
              <a:t>                          </a:t>
            </a:r>
            <a:r>
              <a:rPr lang="ko-KR" altLang="en-US" sz="1200" dirty="0">
                <a:latin typeface="+mn-ea"/>
                <a:ea typeface="+mn-ea"/>
              </a:rPr>
              <a:t>내림차순 정렬</a:t>
            </a:r>
            <a:endParaRPr lang="en-US" altLang="ko-KR" sz="1200" dirty="0">
              <a:latin typeface="+mn-ea"/>
              <a:ea typeface="+mn-ea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rcRect r="5473"/>
          <a:stretch/>
        </p:blipFill>
        <p:spPr>
          <a:xfrm>
            <a:off x="1394223" y="8659067"/>
            <a:ext cx="1219374" cy="22702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rcRect t="-3978" r="2637" b="-4021"/>
          <a:stretch/>
        </p:blipFill>
        <p:spPr>
          <a:xfrm>
            <a:off x="1389461" y="7863088"/>
            <a:ext cx="1224136" cy="29192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7"/>
          <a:srcRect l="1139" t="12023" b="1023"/>
          <a:stretch/>
        </p:blipFill>
        <p:spPr>
          <a:xfrm>
            <a:off x="1403575" y="8277696"/>
            <a:ext cx="1224136" cy="2162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155" y="9134657"/>
            <a:ext cx="6523800" cy="748547"/>
          </a:xfrm>
          <a:prstGeom prst="rect">
            <a:avLst/>
          </a:prstGeom>
        </p:spPr>
      </p:pic>
      <p:pic>
        <p:nvPicPr>
          <p:cNvPr id="40" name="Picture 6" descr="access, arrow, audio, click, creative, cursor, data, direction, drag, drop, exchange, grid, information, interface, mouse, move, pc, player, pointer, receive, select, send, shape, smartphone, tablet, video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79" y="9242404"/>
            <a:ext cx="277500" cy="28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652859" y="9134657"/>
            <a:ext cx="5260474" cy="255486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075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24311" y="99250"/>
            <a:ext cx="5027956" cy="71438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Ⅲ. </a:t>
            </a:r>
            <a:r>
              <a:rPr lang="en-US" altLang="ko-KR" smtClean="0"/>
              <a:t>Alarm</a:t>
            </a:r>
            <a:endParaRPr lang="ko-KR" altLang="en-US" dirty="0"/>
          </a:p>
        </p:txBody>
      </p:sp>
      <p:sp>
        <p:nvSpPr>
          <p:cNvPr id="19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 smtClean="0"/>
              <a:t>2</a:t>
            </a:r>
            <a:r>
              <a:rPr lang="en-US" altLang="ko-KR" dirty="0"/>
              <a:t>. Alarm history</a:t>
            </a:r>
            <a:endParaRPr lang="ko-KR" altLang="en-US" dirty="0"/>
          </a:p>
        </p:txBody>
      </p:sp>
      <p:sp>
        <p:nvSpPr>
          <p:cNvPr id="20" name="내용 개체 틀 1"/>
          <p:cNvSpPr txBox="1">
            <a:spLocks/>
          </p:cNvSpPr>
          <p:nvPr/>
        </p:nvSpPr>
        <p:spPr>
          <a:xfrm>
            <a:off x="536695" y="1314252"/>
            <a:ext cx="6772328" cy="150999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사용자가 특정 </a:t>
            </a:r>
            <a:r>
              <a:rPr lang="en-US" altLang="ko-KR" sz="1200" dirty="0" smtClean="0">
                <a:latin typeface="+mn-ea"/>
                <a:ea typeface="+mn-ea"/>
              </a:rPr>
              <a:t>Alarm</a:t>
            </a:r>
            <a:r>
              <a:rPr lang="ko-KR" altLang="en-US" sz="1200" dirty="0" smtClean="0">
                <a:latin typeface="+mn-ea"/>
                <a:ea typeface="+mn-ea"/>
              </a:rPr>
              <a:t>에 대한 태그를 추가 할 수 있습니다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Alarm </a:t>
            </a:r>
            <a:r>
              <a:rPr lang="ko-KR" altLang="en-US" sz="1200" dirty="0" smtClean="0">
                <a:latin typeface="+mn-ea"/>
                <a:ea typeface="+mn-ea"/>
              </a:rPr>
              <a:t>태그 추가</a:t>
            </a:r>
            <a:r>
              <a:rPr lang="en-US" altLang="ko-KR" sz="1200" dirty="0" smtClean="0">
                <a:latin typeface="+mn-ea"/>
                <a:ea typeface="+mn-ea"/>
              </a:rPr>
              <a:t>:       </a:t>
            </a:r>
            <a:r>
              <a:rPr lang="ko-KR" altLang="en-US" sz="1200" dirty="0" smtClean="0">
                <a:latin typeface="+mn-ea"/>
                <a:ea typeface="+mn-ea"/>
              </a:rPr>
              <a:t>버튼 클릭 시 해당 </a:t>
            </a:r>
            <a:r>
              <a:rPr lang="en-US" altLang="ko-KR" sz="1200" dirty="0" smtClean="0">
                <a:latin typeface="+mn-ea"/>
                <a:ea typeface="+mn-ea"/>
              </a:rPr>
              <a:t>Alarm</a:t>
            </a:r>
            <a:r>
              <a:rPr lang="ko-KR" altLang="en-US" sz="1200" dirty="0" smtClean="0">
                <a:latin typeface="+mn-ea"/>
                <a:ea typeface="+mn-ea"/>
              </a:rPr>
              <a:t>의 </a:t>
            </a:r>
            <a:r>
              <a:rPr lang="en-US" altLang="ko-KR" sz="1200" dirty="0" smtClean="0">
                <a:latin typeface="+mn-ea"/>
                <a:ea typeface="+mn-ea"/>
              </a:rPr>
              <a:t>Tag </a:t>
            </a:r>
            <a:r>
              <a:rPr lang="ko-KR" altLang="en-US" sz="1200" dirty="0" smtClean="0">
                <a:latin typeface="+mn-ea"/>
                <a:ea typeface="+mn-ea"/>
              </a:rPr>
              <a:t>리스트에 </a:t>
            </a:r>
            <a:r>
              <a:rPr lang="en-US" altLang="ko-KR" sz="1200" dirty="0" smtClean="0">
                <a:latin typeface="+mn-ea"/>
                <a:ea typeface="+mn-ea"/>
              </a:rPr>
              <a:t>Text input </a:t>
            </a:r>
            <a:r>
              <a:rPr lang="ko-KR" altLang="en-US" sz="1200" dirty="0" smtClean="0">
                <a:latin typeface="+mn-ea"/>
                <a:ea typeface="+mn-ea"/>
              </a:rPr>
              <a:t>창이 활성화 되고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</a:t>
            </a:r>
            <a:r>
              <a:rPr lang="ko-KR" altLang="en-US" sz="1200" dirty="0" smtClean="0">
                <a:latin typeface="+mn-ea"/>
                <a:ea typeface="+mn-ea"/>
              </a:rPr>
              <a:t>사용자가 입력하고 싶은 </a:t>
            </a:r>
            <a:r>
              <a:rPr lang="en-US" altLang="ko-KR" sz="1200" dirty="0" smtClean="0">
                <a:latin typeface="+mn-ea"/>
                <a:ea typeface="+mn-ea"/>
              </a:rPr>
              <a:t>text</a:t>
            </a:r>
            <a:r>
              <a:rPr lang="ko-KR" altLang="en-US" sz="1200" dirty="0" smtClean="0">
                <a:latin typeface="+mn-ea"/>
                <a:ea typeface="+mn-ea"/>
              </a:rPr>
              <a:t>를 입력 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 smtClean="0">
                <a:latin typeface="+mn-ea"/>
                <a:ea typeface="+mn-ea"/>
              </a:rPr>
              <a:t> (</a:t>
            </a:r>
            <a:r>
              <a:rPr lang="ko-KR" altLang="en-US" sz="1200" b="1" dirty="0" smtClean="0">
                <a:latin typeface="+mn-ea"/>
                <a:ea typeface="+mn-ea"/>
              </a:rPr>
              <a:t>복수개의 태그를 입력 시 </a:t>
            </a:r>
            <a:r>
              <a:rPr lang="en-US" altLang="ko-KR" sz="1200" b="1" dirty="0" smtClean="0">
                <a:latin typeface="+mn-ea"/>
                <a:ea typeface="+mn-ea"/>
              </a:rPr>
              <a:t>, </a:t>
            </a:r>
            <a:r>
              <a:rPr lang="ko-KR" altLang="en-US" sz="1200" b="1" dirty="0" smtClean="0">
                <a:latin typeface="+mn-ea"/>
                <a:ea typeface="+mn-ea"/>
              </a:rPr>
              <a:t>로 구분한다</a:t>
            </a:r>
            <a:r>
              <a:rPr lang="en-US" altLang="ko-KR" sz="1200" b="1" dirty="0" smtClean="0">
                <a:latin typeface="+mn-ea"/>
                <a:ea typeface="+mn-ea"/>
              </a:rPr>
              <a:t>)</a:t>
            </a:r>
            <a:r>
              <a:rPr lang="ko-KR" altLang="en-US" sz="1200" b="1" dirty="0" smtClean="0">
                <a:latin typeface="+mn-ea"/>
                <a:ea typeface="+mn-ea"/>
              </a:rPr>
              <a:t> </a:t>
            </a:r>
            <a:endParaRPr lang="en-US" altLang="ko-KR" sz="1200" b="1" dirty="0" smtClean="0">
              <a:latin typeface="+mn-ea"/>
              <a:ea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48039" y="954212"/>
            <a:ext cx="6500464" cy="347662"/>
            <a:chOff x="525463" y="2754411"/>
            <a:chExt cx="6500464" cy="347662"/>
          </a:xfrm>
        </p:grpSpPr>
        <p:sp>
          <p:nvSpPr>
            <p:cNvPr id="27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    </a:t>
              </a:r>
              <a:r>
                <a:rPr kumimoji="0" lang="en-US" altLang="ko-KR" sz="1400" b="1" kern="0" dirty="0" smtClean="0">
                  <a:latin typeface="맑은 고딕"/>
                  <a:ea typeface="맑은 고딕"/>
                </a:rPr>
                <a:t>Alarm</a:t>
              </a:r>
              <a:r>
                <a:rPr kumimoji="0" lang="ko-KR" altLang="en-US" sz="1400" b="1" kern="0" dirty="0">
                  <a:latin typeface="맑은 고딕"/>
                  <a:ea typeface="맑은 고딕"/>
                </a:rPr>
                <a:t> 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태그</a:t>
              </a:r>
              <a:r>
                <a:rPr kumimoji="0" lang="en-US" altLang="ko-KR" sz="1400" b="1" kern="0" dirty="0" smtClean="0">
                  <a:latin typeface="맑은 고딕"/>
                  <a:ea typeface="맑은 고딕"/>
                </a:rPr>
                <a:t> 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추가    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28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31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2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324247" y="4050556"/>
            <a:ext cx="6500464" cy="347662"/>
            <a:chOff x="525463" y="2754411"/>
            <a:chExt cx="6500464" cy="347662"/>
          </a:xfrm>
        </p:grpSpPr>
        <p:sp>
          <p:nvSpPr>
            <p:cNvPr id="26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    </a:t>
              </a:r>
              <a:r>
                <a:rPr kumimoji="0" lang="en-US" altLang="ko-KR" sz="1400" b="1" kern="0" dirty="0" smtClean="0">
                  <a:latin typeface="맑은 고딕"/>
                  <a:ea typeface="맑은 고딕"/>
                </a:rPr>
                <a:t>Alarm 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이력 내보내기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29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30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3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867" y="1818308"/>
            <a:ext cx="238125" cy="25717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97" y="2941969"/>
            <a:ext cx="6523800" cy="748547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6588943" y="3186459"/>
            <a:ext cx="235768" cy="243421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511902" y="284367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①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913333" y="3201659"/>
            <a:ext cx="675610" cy="228221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63" y="5358254"/>
            <a:ext cx="6665646" cy="1644630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324247" y="7375302"/>
            <a:ext cx="6500464" cy="347662"/>
            <a:chOff x="525463" y="2754411"/>
            <a:chExt cx="6500464" cy="347662"/>
          </a:xfrm>
        </p:grpSpPr>
        <p:sp>
          <p:nvSpPr>
            <p:cNvPr id="47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    </a:t>
              </a:r>
              <a:r>
                <a:rPr kumimoji="0" lang="en-US" altLang="ko-KR" sz="1400" b="1" kern="0" dirty="0" smtClean="0">
                  <a:latin typeface="맑은 고딕"/>
                  <a:ea typeface="맑은 고딕"/>
                </a:rPr>
                <a:t>Alarm 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분석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48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49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50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34" name="직사각형 33"/>
          <p:cNvSpPr/>
          <p:nvPr/>
        </p:nvSpPr>
        <p:spPr>
          <a:xfrm>
            <a:off x="6486906" y="5393860"/>
            <a:ext cx="519991" cy="212405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내용 개체 틀 1"/>
          <p:cNvSpPr txBox="1">
            <a:spLocks/>
          </p:cNvSpPr>
          <p:nvPr/>
        </p:nvSpPr>
        <p:spPr>
          <a:xfrm>
            <a:off x="540271" y="4484780"/>
            <a:ext cx="6772328" cy="79092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Alarm </a:t>
            </a:r>
            <a:r>
              <a:rPr lang="ko-KR" altLang="en-US" sz="1200" dirty="0" smtClean="0">
                <a:latin typeface="+mn-ea"/>
                <a:ea typeface="+mn-ea"/>
              </a:rPr>
              <a:t>이력을 </a:t>
            </a:r>
            <a:r>
              <a:rPr lang="en-US" altLang="ko-KR" sz="1200" dirty="0" smtClean="0">
                <a:latin typeface="+mn-ea"/>
                <a:ea typeface="+mn-ea"/>
              </a:rPr>
              <a:t>CSV </a:t>
            </a:r>
            <a:r>
              <a:rPr lang="ko-KR" altLang="en-US" sz="1200" dirty="0" smtClean="0">
                <a:latin typeface="+mn-ea"/>
                <a:ea typeface="+mn-ea"/>
              </a:rPr>
              <a:t>파일로 저장 할 수 있습니다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우측 상단에 </a:t>
            </a:r>
            <a:r>
              <a:rPr lang="en-US" altLang="ko-KR" sz="1200" dirty="0" smtClean="0">
                <a:latin typeface="+mn-ea"/>
                <a:ea typeface="+mn-ea"/>
              </a:rPr>
              <a:t>CSV Download </a:t>
            </a:r>
            <a:r>
              <a:rPr lang="ko-KR" altLang="en-US" sz="1200" dirty="0" smtClean="0">
                <a:latin typeface="+mn-ea"/>
                <a:ea typeface="+mn-ea"/>
              </a:rPr>
              <a:t>버튼 클릭 시  </a:t>
            </a:r>
            <a:r>
              <a:rPr lang="en-US" altLang="ko-KR" sz="1200" dirty="0" smtClean="0">
                <a:latin typeface="+mn-ea"/>
                <a:ea typeface="+mn-ea"/>
              </a:rPr>
              <a:t>Alarm </a:t>
            </a:r>
            <a:r>
              <a:rPr lang="ko-KR" altLang="en-US" sz="1200" dirty="0" smtClean="0">
                <a:latin typeface="+mn-ea"/>
                <a:ea typeface="+mn-ea"/>
              </a:rPr>
              <a:t>이력이 </a:t>
            </a:r>
            <a:r>
              <a:rPr lang="en-US" altLang="ko-KR" sz="1200" dirty="0" smtClean="0">
                <a:latin typeface="+mn-ea"/>
                <a:ea typeface="+mn-ea"/>
              </a:rPr>
              <a:t>CSV </a:t>
            </a:r>
            <a:r>
              <a:rPr lang="ko-KR" altLang="en-US" sz="1200" dirty="0" smtClean="0">
                <a:latin typeface="+mn-ea"/>
                <a:ea typeface="+mn-ea"/>
              </a:rPr>
              <a:t>파일로 저장됩니다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</p:txBody>
      </p:sp>
      <p:sp>
        <p:nvSpPr>
          <p:cNvPr id="36" name="내용 개체 틀 1"/>
          <p:cNvSpPr txBox="1">
            <a:spLocks/>
          </p:cNvSpPr>
          <p:nvPr/>
        </p:nvSpPr>
        <p:spPr>
          <a:xfrm>
            <a:off x="536695" y="7794972"/>
            <a:ext cx="6772328" cy="79092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</a:rPr>
              <a:t>     </a:t>
            </a:r>
            <a:r>
              <a:rPr lang="ko-KR" altLang="en-US" sz="1200" dirty="0" smtClean="0">
                <a:latin typeface="+mn-ea"/>
                <a:ea typeface="+mn-ea"/>
              </a:rPr>
              <a:t>버튼 </a:t>
            </a:r>
            <a:r>
              <a:rPr lang="ko-KR" altLang="en-US" sz="1200" dirty="0">
                <a:latin typeface="+mn-ea"/>
                <a:ea typeface="+mn-ea"/>
              </a:rPr>
              <a:t>클릭 시 해당되는 </a:t>
            </a:r>
            <a:r>
              <a:rPr lang="en-US" altLang="ko-KR" sz="1200" dirty="0">
                <a:latin typeface="+mn-ea"/>
                <a:ea typeface="+mn-ea"/>
              </a:rPr>
              <a:t>Alarm</a:t>
            </a:r>
            <a:r>
              <a:rPr lang="ko-KR" altLang="en-US" sz="1200" dirty="0">
                <a:latin typeface="+mn-ea"/>
                <a:ea typeface="+mn-ea"/>
              </a:rPr>
              <a:t>의  분석페이지로 </a:t>
            </a:r>
            <a:r>
              <a:rPr lang="ko-KR" altLang="en-US" sz="1200" dirty="0" smtClean="0">
                <a:latin typeface="+mn-ea"/>
                <a:ea typeface="+mn-ea"/>
              </a:rPr>
              <a:t>이동 합니다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분석 페이지에서는 해당 </a:t>
            </a:r>
            <a:r>
              <a:rPr lang="en-US" altLang="ko-KR" sz="1200" dirty="0">
                <a:latin typeface="+mn-ea"/>
                <a:ea typeface="+mn-ea"/>
              </a:rPr>
              <a:t>Alarm</a:t>
            </a:r>
            <a:r>
              <a:rPr lang="ko-KR" altLang="en-US" sz="1200" dirty="0">
                <a:latin typeface="+mn-ea"/>
                <a:ea typeface="+mn-ea"/>
              </a:rPr>
              <a:t>과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관련된 리소스 모니터링 정보  및 로그 정보 등을 확인할 수 있습니다</a:t>
            </a:r>
            <a:r>
              <a:rPr lang="en-US" altLang="ko-KR" sz="1200" dirty="0">
                <a:latin typeface="+mn-ea"/>
                <a:ea typeface="+mn-ea"/>
              </a:rPr>
              <a:t>. 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87" y="7938988"/>
            <a:ext cx="167438" cy="20092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71" y="8731076"/>
            <a:ext cx="6523800" cy="748547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6828759" y="8991711"/>
            <a:ext cx="192232" cy="243421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64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5411" b="1912"/>
          <a:stretch/>
        </p:blipFill>
        <p:spPr>
          <a:xfrm>
            <a:off x="408669" y="2775322"/>
            <a:ext cx="2977440" cy="5595714"/>
          </a:xfrm>
          <a:prstGeom prst="rect">
            <a:avLst/>
          </a:prstGeom>
        </p:spPr>
      </p:pic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Ⅲ. </a:t>
            </a:r>
            <a:r>
              <a:rPr lang="en-US" altLang="ko-KR" smtClean="0"/>
              <a:t>Alarm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  <a:r>
              <a:rPr lang="en-US" altLang="ko-KR" dirty="0"/>
              <a:t>3</a:t>
            </a:r>
            <a:r>
              <a:rPr lang="en-US" altLang="ko-KR" sz="1400" dirty="0" smtClean="0"/>
              <a:t>. </a:t>
            </a:r>
            <a:r>
              <a:rPr lang="en-US" altLang="ko-KR" dirty="0" smtClean="0"/>
              <a:t>Alarm definition</a:t>
            </a:r>
            <a:endParaRPr lang="en-US" altLang="ko-KR" sz="1400" dirty="0" smtClean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half" idx="14"/>
          </p:nvPr>
        </p:nvSpPr>
        <p:spPr>
          <a:xfrm>
            <a:off x="612279" y="1386260"/>
            <a:ext cx="6336704" cy="54799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ko-KR" dirty="0" smtClean="0"/>
              <a:t>Alarm definition</a:t>
            </a:r>
            <a:r>
              <a:rPr lang="ko-KR" altLang="en-US" dirty="0" smtClean="0"/>
              <a:t> 사용법</a:t>
            </a:r>
            <a:r>
              <a:rPr lang="ko-KR" altLang="en-US" sz="1200" dirty="0" smtClean="0"/>
              <a:t>을 안내합니다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34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>
                <a:solidFill>
                  <a:schemeClr val="bg1"/>
                </a:solidFill>
              </a:rPr>
              <a:t>. Alarm </a:t>
            </a:r>
            <a:r>
              <a:rPr lang="en-US" altLang="ko-KR" dirty="0" smtClean="0"/>
              <a:t>definition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내용 개체 틀 1"/>
          <p:cNvSpPr txBox="1">
            <a:spLocks/>
          </p:cNvSpPr>
          <p:nvPr/>
        </p:nvSpPr>
        <p:spPr>
          <a:xfrm>
            <a:off x="3432394" y="2838474"/>
            <a:ext cx="3732612" cy="459645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Alarm Definition</a:t>
            </a:r>
            <a:r>
              <a:rPr lang="ko-KR" altLang="en-US" sz="1200" dirty="0" smtClean="0">
                <a:latin typeface="+mn-ea"/>
                <a:ea typeface="+mn-ea"/>
              </a:rPr>
              <a:t>은 </a:t>
            </a:r>
            <a:r>
              <a:rPr lang="en-US" altLang="ko-KR" sz="1200" dirty="0" smtClean="0">
                <a:latin typeface="+mn-ea"/>
                <a:ea typeface="+mn-ea"/>
              </a:rPr>
              <a:t>CUBIC</a:t>
            </a:r>
            <a:r>
              <a:rPr lang="ko-KR" altLang="en-US" sz="1200" dirty="0" smtClean="0">
                <a:latin typeface="+mn-ea"/>
                <a:ea typeface="+mn-ea"/>
              </a:rPr>
              <a:t>에 현재 정의 된 </a:t>
            </a:r>
            <a:r>
              <a:rPr lang="en-US" altLang="ko-KR" sz="1200" dirty="0" smtClean="0">
                <a:latin typeface="+mn-ea"/>
                <a:ea typeface="+mn-ea"/>
              </a:rPr>
              <a:t>Alarm rule</a:t>
            </a:r>
            <a:r>
              <a:rPr lang="ko-KR" altLang="en-US" sz="1200" dirty="0" smtClean="0">
                <a:latin typeface="+mn-ea"/>
                <a:ea typeface="+mn-ea"/>
              </a:rPr>
              <a:t>이 </a:t>
            </a:r>
            <a:r>
              <a:rPr lang="en-US" altLang="ko-KR" sz="1200" dirty="0" smtClean="0">
                <a:latin typeface="+mn-ea"/>
                <a:ea typeface="+mn-ea"/>
              </a:rPr>
              <a:t>table </a:t>
            </a:r>
            <a:r>
              <a:rPr lang="ko-KR" altLang="en-US" sz="1200" dirty="0" smtClean="0">
                <a:latin typeface="+mn-ea"/>
                <a:ea typeface="+mn-ea"/>
              </a:rPr>
              <a:t>형태로 출력됩니다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endParaRPr lang="en-US" altLang="ko-KR" sz="1200" dirty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Alarm </a:t>
            </a:r>
            <a:r>
              <a:rPr lang="ko-KR" altLang="en-US" sz="1200" dirty="0" smtClean="0">
                <a:latin typeface="+mn-ea"/>
                <a:ea typeface="+mn-ea"/>
              </a:rPr>
              <a:t>검색 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텍스트 필드에 검색하고 싶은 키워드를 입력한 다음        버튼 클릭 시 해당되는 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   Alarm </a:t>
            </a:r>
            <a:r>
              <a:rPr lang="ko-KR" altLang="en-US" sz="1200" dirty="0" smtClean="0">
                <a:latin typeface="+mn-ea"/>
                <a:ea typeface="+mn-ea"/>
              </a:rPr>
              <a:t>이 출력 </a:t>
            </a:r>
            <a:r>
              <a:rPr lang="en-US" altLang="ko-KR" sz="1200" dirty="0" smtClean="0">
                <a:latin typeface="+mn-ea"/>
                <a:ea typeface="+mn-ea"/>
              </a:rPr>
              <a:t>(like </a:t>
            </a:r>
            <a:r>
              <a:rPr lang="ko-KR" altLang="en-US" sz="1200" dirty="0" smtClean="0">
                <a:latin typeface="+mn-ea"/>
                <a:ea typeface="+mn-ea"/>
              </a:rPr>
              <a:t>검색</a:t>
            </a:r>
            <a:r>
              <a:rPr lang="en-US" altLang="ko-KR" sz="1200" dirty="0" smtClean="0">
                <a:latin typeface="+mn-ea"/>
                <a:ea typeface="+mn-ea"/>
              </a:rPr>
              <a:t>)</a:t>
            </a:r>
            <a:endParaRPr lang="en-US" altLang="ko-KR" sz="120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② </a:t>
            </a:r>
            <a:r>
              <a:rPr lang="en-US" altLang="ko-KR" sz="1200" dirty="0" smtClean="0">
                <a:latin typeface="+mn-ea"/>
                <a:ea typeface="+mn-ea"/>
              </a:rPr>
              <a:t>Alarm </a:t>
            </a:r>
            <a:r>
              <a:rPr lang="ko-KR" altLang="en-US" sz="1200" dirty="0" smtClean="0">
                <a:latin typeface="+mn-ea"/>
                <a:ea typeface="+mn-ea"/>
              </a:rPr>
              <a:t>등급 수정 </a:t>
            </a:r>
            <a:r>
              <a:rPr lang="en-US" altLang="ko-KR" sz="1200" dirty="0" smtClean="0">
                <a:latin typeface="+mn-ea"/>
                <a:ea typeface="+mn-ea"/>
              </a:rPr>
              <a:t>:        </a:t>
            </a:r>
            <a:r>
              <a:rPr lang="ko-KR" altLang="en-US" sz="1200" dirty="0" smtClean="0">
                <a:latin typeface="+mn-ea"/>
                <a:ea typeface="+mn-ea"/>
              </a:rPr>
              <a:t>버튼 클릭 시 </a:t>
            </a:r>
            <a:r>
              <a:rPr lang="en-US" altLang="ko-KR" sz="1200" dirty="0" smtClean="0">
                <a:latin typeface="+mn-ea"/>
                <a:ea typeface="+mn-ea"/>
              </a:rPr>
              <a:t>Severity</a:t>
            </a:r>
            <a:r>
              <a:rPr lang="ko-KR" altLang="en-US" sz="1200" dirty="0" smtClean="0">
                <a:latin typeface="+mn-ea"/>
                <a:ea typeface="+mn-ea"/>
              </a:rPr>
              <a:t>의 등급을 목록에서 선택 후         버튼을 클릭 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③ </a:t>
            </a:r>
            <a:r>
              <a:rPr lang="en-US" altLang="ko-KR" sz="1200" dirty="0" smtClean="0">
                <a:latin typeface="+mn-ea"/>
                <a:ea typeface="+mn-ea"/>
              </a:rPr>
              <a:t>Alarm </a:t>
            </a:r>
            <a:r>
              <a:rPr lang="ko-KR" altLang="en-US" sz="1200" dirty="0" smtClean="0">
                <a:latin typeface="+mn-ea"/>
                <a:ea typeface="+mn-ea"/>
              </a:rPr>
              <a:t>선택 이력 조회</a:t>
            </a:r>
            <a:r>
              <a:rPr lang="en-US" altLang="ko-KR" sz="1200" dirty="0" smtClean="0">
                <a:latin typeface="+mn-ea"/>
                <a:ea typeface="+mn-ea"/>
              </a:rPr>
              <a:t>: Alarm </a:t>
            </a:r>
            <a:r>
              <a:rPr lang="ko-KR" altLang="en-US" sz="1200" dirty="0" smtClean="0">
                <a:latin typeface="+mn-ea"/>
                <a:ea typeface="+mn-ea"/>
              </a:rPr>
              <a:t>목록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내 체크 박스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선택</a:t>
            </a:r>
            <a:r>
              <a:rPr lang="en-US" altLang="ko-KR" sz="1200" dirty="0" smtClean="0">
                <a:latin typeface="+mn-ea"/>
                <a:ea typeface="+mn-ea"/>
              </a:rPr>
              <a:t>/</a:t>
            </a:r>
            <a:r>
              <a:rPr lang="ko-KR" altLang="en-US" sz="1200" dirty="0" smtClean="0">
                <a:latin typeface="+mn-ea"/>
                <a:ea typeface="+mn-ea"/>
              </a:rPr>
              <a:t>해지 시 </a:t>
            </a:r>
            <a:r>
              <a:rPr lang="en-US" altLang="ko-KR" sz="1200" dirty="0" smtClean="0">
                <a:latin typeface="+mn-ea"/>
                <a:ea typeface="+mn-ea"/>
              </a:rPr>
              <a:t>Alarm list</a:t>
            </a:r>
            <a:r>
              <a:rPr lang="ko-KR" altLang="en-US" sz="1200" dirty="0" smtClean="0">
                <a:latin typeface="+mn-ea"/>
                <a:ea typeface="+mn-ea"/>
              </a:rPr>
              <a:t>에 바로 반영되어 해당하는 이력이 조회 됨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ko-KR" altLang="en-US" sz="1200" dirty="0">
              <a:latin typeface="+mn-ea"/>
              <a:ea typeface="+mn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48039" y="2178348"/>
            <a:ext cx="6500464" cy="347662"/>
            <a:chOff x="525463" y="2754411"/>
            <a:chExt cx="6500464" cy="347662"/>
          </a:xfrm>
        </p:grpSpPr>
        <p:sp>
          <p:nvSpPr>
            <p:cNvPr id="36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    </a:t>
              </a:r>
              <a:r>
                <a:rPr kumimoji="0" lang="en-US" altLang="ko-KR" sz="1400" b="1" kern="0" dirty="0" smtClean="0">
                  <a:latin typeface="맑은 고딕"/>
                  <a:ea typeface="맑은 고딕"/>
                </a:rPr>
                <a:t>Alarm  definition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37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38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9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22" name="직사각형 21"/>
          <p:cNvSpPr/>
          <p:nvPr/>
        </p:nvSpPr>
        <p:spPr>
          <a:xfrm>
            <a:off x="1267214" y="3768322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srgbClr val="00B0F0"/>
                </a:solidFill>
                <a:latin typeface="맑은 고딕"/>
                <a:ea typeface="맑은 고딕"/>
              </a:rPr>
              <a:t>②</a:t>
            </a:r>
            <a:endParaRPr lang="ko-KR" altLang="en-US" sz="1600" b="1" dirty="0">
              <a:solidFill>
                <a:srgbClr val="00B0F0"/>
              </a:solidFill>
              <a:latin typeface="맑은 고딕"/>
              <a:ea typeface="맑은 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1726" y="315866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①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11799" y="3195696"/>
            <a:ext cx="1900680" cy="278795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67" y="4109988"/>
            <a:ext cx="342900" cy="228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842" y="4770636"/>
            <a:ext cx="352425" cy="2762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696" y="5199633"/>
            <a:ext cx="333375" cy="21907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56295" y="3828081"/>
            <a:ext cx="936104" cy="942555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8453" y="347449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③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943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08929" y="4119565"/>
            <a:ext cx="4608512" cy="279877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ko-KR" altLang="en-US" dirty="0" smtClean="0">
                <a:solidFill>
                  <a:srgbClr val="77B03D"/>
                </a:solidFill>
                <a:latin typeface="+mn-ea"/>
              </a:rPr>
              <a:t>시작하기</a:t>
            </a:r>
            <a:endParaRPr kumimoji="0" lang="en-US" altLang="ko-KR" dirty="0" smtClean="0">
              <a:solidFill>
                <a:srgbClr val="77B03D"/>
              </a:solidFill>
              <a:latin typeface="+mn-ea"/>
            </a:endParaRP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en-US" altLang="ko-KR" dirty="0" smtClean="0">
                <a:solidFill>
                  <a:srgbClr val="77B03D"/>
                </a:solidFill>
                <a:latin typeface="+mn-ea"/>
              </a:rPr>
              <a:t>System monitoring 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673095" y="3145124"/>
            <a:ext cx="6072230" cy="7858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bg1">
                    <a:lumMod val="65000"/>
                    <a:alpha val="20000"/>
                  </a:schemeClr>
                </a:gs>
                <a:gs pos="30000">
                  <a:schemeClr val="bg1">
                    <a:lumMod val="65000"/>
                  </a:schemeClr>
                </a:gs>
                <a:gs pos="70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  <a:alpha val="20000"/>
                  </a:schemeClr>
                </a:gs>
              </a:gsLst>
              <a:lin ang="0" scaled="0"/>
            </a:gradFill>
          </a:ln>
          <a:effectLst>
            <a:outerShdw blurRad="152400" dist="12700" dir="5400000" sx="92000" sy="92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851937" y="3274040"/>
            <a:ext cx="38576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800" b="1" dirty="0" smtClean="0">
                <a:ln w="18415" cmpd="sng">
                  <a:noFill/>
                  <a:prstDash val="solid"/>
                </a:ln>
                <a:latin typeface="+mn-ea"/>
              </a:rPr>
              <a:t>System management</a:t>
            </a:r>
            <a:endParaRPr lang="en-US" altLang="ko-KR" sz="2800" b="1" dirty="0">
              <a:ln w="18415" cmpd="sng">
                <a:noFill/>
                <a:prstDash val="solid"/>
              </a:ln>
              <a:latin typeface="+mn-ea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1116335" y="3135719"/>
            <a:ext cx="1512168" cy="795224"/>
          </a:xfrm>
          <a:custGeom>
            <a:avLst/>
            <a:gdLst>
              <a:gd name="connsiteX0" fmla="*/ 0 w 1000132"/>
              <a:gd name="connsiteY0" fmla="*/ 0 h 972000"/>
              <a:gd name="connsiteX1" fmla="*/ 1000132 w 1000132"/>
              <a:gd name="connsiteY1" fmla="*/ 0 h 972000"/>
              <a:gd name="connsiteX2" fmla="*/ 1000132 w 1000132"/>
              <a:gd name="connsiteY2" fmla="*/ 972000 h 972000"/>
              <a:gd name="connsiteX3" fmla="*/ 0 w 1000132"/>
              <a:gd name="connsiteY3" fmla="*/ 972000 h 972000"/>
              <a:gd name="connsiteX4" fmla="*/ 0 w 1000132"/>
              <a:gd name="connsiteY4" fmla="*/ 0 h 972000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0 w 1228606"/>
              <a:gd name="connsiteY3" fmla="*/ 972000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585124"/>
              <a:gd name="connsiteY0" fmla="*/ 0 h 971111"/>
              <a:gd name="connsiteX1" fmla="*/ 1000132 w 1585124"/>
              <a:gd name="connsiteY1" fmla="*/ 0 h 971111"/>
              <a:gd name="connsiteX2" fmla="*/ 1585124 w 1585124"/>
              <a:gd name="connsiteY2" fmla="*/ 964827 h 971111"/>
              <a:gd name="connsiteX3" fmla="*/ 231866 w 1585124"/>
              <a:gd name="connsiteY3" fmla="*/ 968414 h 971111"/>
              <a:gd name="connsiteX4" fmla="*/ 0 w 1585124"/>
              <a:gd name="connsiteY4" fmla="*/ 0 h 971111"/>
              <a:gd name="connsiteX0" fmla="*/ 0 w 1585124"/>
              <a:gd name="connsiteY0" fmla="*/ 0 h 967525"/>
              <a:gd name="connsiteX1" fmla="*/ 1000132 w 1585124"/>
              <a:gd name="connsiteY1" fmla="*/ 0 h 967525"/>
              <a:gd name="connsiteX2" fmla="*/ 1585124 w 1585124"/>
              <a:gd name="connsiteY2" fmla="*/ 964827 h 967525"/>
              <a:gd name="connsiteX3" fmla="*/ 600444 w 1585124"/>
              <a:gd name="connsiteY3" fmla="*/ 964828 h 967525"/>
              <a:gd name="connsiteX4" fmla="*/ 0 w 1585124"/>
              <a:gd name="connsiteY4" fmla="*/ 0 h 967525"/>
              <a:gd name="connsiteX0" fmla="*/ 0 w 1585124"/>
              <a:gd name="connsiteY0" fmla="*/ 0 h 964828"/>
              <a:gd name="connsiteX1" fmla="*/ 1000132 w 1585124"/>
              <a:gd name="connsiteY1" fmla="*/ 0 h 964828"/>
              <a:gd name="connsiteX2" fmla="*/ 1585124 w 1585124"/>
              <a:gd name="connsiteY2" fmla="*/ 964827 h 964828"/>
              <a:gd name="connsiteX3" fmla="*/ 600444 w 1585124"/>
              <a:gd name="connsiteY3" fmla="*/ 964828 h 964828"/>
              <a:gd name="connsiteX4" fmla="*/ 0 w 1585124"/>
              <a:gd name="connsiteY4" fmla="*/ 0 h 964828"/>
              <a:gd name="connsiteX0" fmla="*/ 0 w 1585124"/>
              <a:gd name="connsiteY0" fmla="*/ 0 h 964828"/>
              <a:gd name="connsiteX1" fmla="*/ 1000132 w 1585124"/>
              <a:gd name="connsiteY1" fmla="*/ 0 h 964828"/>
              <a:gd name="connsiteX2" fmla="*/ 1585124 w 1585124"/>
              <a:gd name="connsiteY2" fmla="*/ 964827 h 964828"/>
              <a:gd name="connsiteX3" fmla="*/ 600444 w 1585124"/>
              <a:gd name="connsiteY3" fmla="*/ 964828 h 964828"/>
              <a:gd name="connsiteX4" fmla="*/ 0 w 1585124"/>
              <a:gd name="connsiteY4" fmla="*/ 0 h 964828"/>
              <a:gd name="connsiteX0" fmla="*/ 0 w 1585124"/>
              <a:gd name="connsiteY0" fmla="*/ 0 h 964828"/>
              <a:gd name="connsiteX1" fmla="*/ 1000132 w 1585124"/>
              <a:gd name="connsiteY1" fmla="*/ 0 h 964828"/>
              <a:gd name="connsiteX2" fmla="*/ 1585124 w 1585124"/>
              <a:gd name="connsiteY2" fmla="*/ 964827 h 964828"/>
              <a:gd name="connsiteX3" fmla="*/ 600444 w 1585124"/>
              <a:gd name="connsiteY3" fmla="*/ 964828 h 964828"/>
              <a:gd name="connsiteX4" fmla="*/ 0 w 1585124"/>
              <a:gd name="connsiteY4" fmla="*/ 0 h 964828"/>
              <a:gd name="connsiteX0" fmla="*/ 0 w 1585124"/>
              <a:gd name="connsiteY0" fmla="*/ 0 h 964828"/>
              <a:gd name="connsiteX1" fmla="*/ 1000132 w 1585124"/>
              <a:gd name="connsiteY1" fmla="*/ 0 h 964828"/>
              <a:gd name="connsiteX2" fmla="*/ 1585124 w 1585124"/>
              <a:gd name="connsiteY2" fmla="*/ 964827 h 964828"/>
              <a:gd name="connsiteX3" fmla="*/ 600444 w 1585124"/>
              <a:gd name="connsiteY3" fmla="*/ 964828 h 964828"/>
              <a:gd name="connsiteX4" fmla="*/ 0 w 1585124"/>
              <a:gd name="connsiteY4" fmla="*/ 0 h 964828"/>
              <a:gd name="connsiteX0" fmla="*/ 0 w 1585124"/>
              <a:gd name="connsiteY0" fmla="*/ 0 h 964828"/>
              <a:gd name="connsiteX1" fmla="*/ 1000132 w 1585124"/>
              <a:gd name="connsiteY1" fmla="*/ 0 h 964828"/>
              <a:gd name="connsiteX2" fmla="*/ 1585124 w 1585124"/>
              <a:gd name="connsiteY2" fmla="*/ 964827 h 964828"/>
              <a:gd name="connsiteX3" fmla="*/ 600444 w 1585124"/>
              <a:gd name="connsiteY3" fmla="*/ 964828 h 964828"/>
              <a:gd name="connsiteX4" fmla="*/ 0 w 1585124"/>
              <a:gd name="connsiteY4" fmla="*/ 0 h 964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5124" h="964828">
                <a:moveTo>
                  <a:pt x="0" y="0"/>
                </a:moveTo>
                <a:lnTo>
                  <a:pt x="1000132" y="0"/>
                </a:lnTo>
                <a:cubicBezTo>
                  <a:pt x="1175913" y="3709"/>
                  <a:pt x="1349997" y="828495"/>
                  <a:pt x="1585124" y="964827"/>
                </a:cubicBezTo>
                <a:lnTo>
                  <a:pt x="600444" y="964828"/>
                </a:lnTo>
                <a:cubicBezTo>
                  <a:pt x="395949" y="963939"/>
                  <a:pt x="233684" y="73644"/>
                  <a:pt x="0" y="0"/>
                </a:cubicBezTo>
                <a:close/>
              </a:path>
            </a:pathLst>
          </a:custGeom>
          <a:solidFill>
            <a:srgbClr val="77B03D"/>
          </a:solidFill>
          <a:ln w="3175">
            <a:solidFill>
              <a:srgbClr val="719C27"/>
            </a:solidFill>
          </a:ln>
          <a:effectLst>
            <a:innerShdw blurRad="63500" dist="50800" dir="13500000">
              <a:schemeClr val="bg1">
                <a:alpha val="1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3200" dirty="0" smtClean="0">
              <a:solidFill>
                <a:schemeClr val="bg1"/>
              </a:solidFill>
              <a:effectLst>
                <a:outerShdw blurRad="127000" dir="5400000" algn="t" rotWithShape="0">
                  <a:prstClr val="black">
                    <a:alpha val="40000"/>
                  </a:prstClr>
                </a:outerShdw>
              </a:effectLst>
              <a:latin typeface="MS Mincho" pitchFamily="49" charset="-128"/>
              <a:ea typeface="MS Mincho" pitchFamily="49" charset="-128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effectLst>
                  <a:outerShdw blurRad="127000" dir="5400000" algn="t" rotWithShape="0">
                    <a:prstClr val="black">
                      <a:alpha val="40000"/>
                    </a:prstClr>
                  </a:outerShdw>
                </a:effectLst>
                <a:latin typeface="MS Mincho" pitchFamily="49" charset="-128"/>
                <a:ea typeface="MS Mincho" pitchFamily="49" charset="-128"/>
              </a:rPr>
              <a:t>Ⅳ</a:t>
            </a:r>
            <a:endParaRPr lang="ko-KR" altLang="en-US" sz="3200" dirty="0">
              <a:solidFill>
                <a:schemeClr val="bg1"/>
              </a:solidFill>
              <a:effectLst>
                <a:outerShdw blurRad="127000" dir="5400000" algn="t" rotWithShape="0">
                  <a:prstClr val="black">
                    <a:alpha val="40000"/>
                  </a:prstClr>
                </a:outerShdw>
              </a:effectLst>
              <a:latin typeface="MS Mincho" pitchFamily="49" charset="-128"/>
              <a:ea typeface="Rix고딕 B" pitchFamily="18" charset="-127"/>
            </a:endParaRPr>
          </a:p>
          <a:p>
            <a:pPr algn="ctr"/>
            <a:endParaRPr lang="ko-KR" altLang="en-US" sz="3200" dirty="0">
              <a:solidFill>
                <a:schemeClr val="bg1"/>
              </a:solidFill>
              <a:effectLst>
                <a:outerShdw blurRad="127000" dir="5400000" algn="t" rotWithShape="0">
                  <a:prstClr val="black">
                    <a:alpha val="40000"/>
                  </a:prstClr>
                </a:outerShdw>
              </a:effectLst>
              <a:latin typeface="MS Mincho" pitchFamily="49" charset="-128"/>
              <a:ea typeface="Rix고딕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44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08929" y="4119565"/>
            <a:ext cx="4608512" cy="324335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ko-KR" altLang="en-US" dirty="0" smtClean="0">
                <a:solidFill>
                  <a:srgbClr val="77B03D"/>
                </a:solidFill>
                <a:latin typeface="+mn-ea"/>
              </a:rPr>
              <a:t>소 개</a:t>
            </a:r>
            <a:endParaRPr kumimoji="0" lang="en-US" altLang="ko-KR" dirty="0" smtClean="0">
              <a:solidFill>
                <a:srgbClr val="77B03D"/>
              </a:solidFill>
              <a:latin typeface="+mn-ea"/>
            </a:endParaRP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en-US" altLang="ko-KR" dirty="0" smtClean="0">
                <a:solidFill>
                  <a:srgbClr val="77B03D"/>
                </a:solidFill>
                <a:latin typeface="+mn-ea"/>
              </a:rPr>
              <a:t>CUBIC Web </a:t>
            </a:r>
            <a:r>
              <a:rPr kumimoji="0" lang="ko-KR" altLang="en-US" dirty="0" smtClean="0">
                <a:solidFill>
                  <a:srgbClr val="77B03D"/>
                </a:solidFill>
                <a:latin typeface="+mn-ea"/>
              </a:rPr>
              <a:t>실행</a:t>
            </a:r>
            <a:endParaRPr kumimoji="0" lang="en-US" altLang="ko-KR" dirty="0" smtClean="0">
              <a:solidFill>
                <a:srgbClr val="77B03D"/>
              </a:solidFill>
              <a:latin typeface="+mn-ea"/>
            </a:endParaRP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en-US" altLang="ko-KR" dirty="0">
                <a:solidFill>
                  <a:srgbClr val="77B03D"/>
                </a:solidFill>
                <a:latin typeface="+mn-ea"/>
              </a:rPr>
              <a:t>CUBIC </a:t>
            </a:r>
            <a:r>
              <a:rPr kumimoji="0" lang="ko-KR" altLang="en-US" dirty="0" smtClean="0">
                <a:solidFill>
                  <a:srgbClr val="77B03D"/>
                </a:solidFill>
                <a:latin typeface="+mn-ea"/>
              </a:rPr>
              <a:t>계정 생성</a:t>
            </a:r>
            <a:endParaRPr kumimoji="0" lang="en-US" altLang="ko-KR" dirty="0" smtClean="0">
              <a:solidFill>
                <a:srgbClr val="77B03D"/>
              </a:solidFill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73095" y="3145124"/>
            <a:ext cx="6072230" cy="7858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bg1">
                    <a:lumMod val="65000"/>
                    <a:alpha val="20000"/>
                  </a:schemeClr>
                </a:gs>
                <a:gs pos="30000">
                  <a:schemeClr val="bg1">
                    <a:lumMod val="65000"/>
                  </a:schemeClr>
                </a:gs>
                <a:gs pos="70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  <a:alpha val="20000"/>
                  </a:schemeClr>
                </a:gs>
              </a:gsLst>
              <a:lin ang="0" scaled="0"/>
            </a:gradFill>
          </a:ln>
          <a:effectLst>
            <a:outerShdw blurRad="152400" dist="12700" dir="5400000" sx="92000" sy="92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851937" y="3274040"/>
            <a:ext cx="38576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800" b="1" dirty="0" smtClean="0">
                <a:ln w="18415" cmpd="sng">
                  <a:noFill/>
                  <a:prstDash val="solid"/>
                </a:ln>
                <a:latin typeface="+mn-ea"/>
              </a:rPr>
              <a:t>Start</a:t>
            </a:r>
            <a:endParaRPr lang="en-US" altLang="ko-KR" sz="2800" b="1" dirty="0">
              <a:ln w="18415" cmpd="sng">
                <a:noFill/>
                <a:prstDash val="solid"/>
              </a:ln>
              <a:latin typeface="+mn-ea"/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1116335" y="3135719"/>
            <a:ext cx="1512168" cy="795224"/>
          </a:xfrm>
          <a:custGeom>
            <a:avLst/>
            <a:gdLst>
              <a:gd name="connsiteX0" fmla="*/ 0 w 1000132"/>
              <a:gd name="connsiteY0" fmla="*/ 0 h 972000"/>
              <a:gd name="connsiteX1" fmla="*/ 1000132 w 1000132"/>
              <a:gd name="connsiteY1" fmla="*/ 0 h 972000"/>
              <a:gd name="connsiteX2" fmla="*/ 1000132 w 1000132"/>
              <a:gd name="connsiteY2" fmla="*/ 972000 h 972000"/>
              <a:gd name="connsiteX3" fmla="*/ 0 w 1000132"/>
              <a:gd name="connsiteY3" fmla="*/ 972000 h 972000"/>
              <a:gd name="connsiteX4" fmla="*/ 0 w 1000132"/>
              <a:gd name="connsiteY4" fmla="*/ 0 h 972000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0 w 1228606"/>
              <a:gd name="connsiteY3" fmla="*/ 972000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585124"/>
              <a:gd name="connsiteY0" fmla="*/ 0 h 971111"/>
              <a:gd name="connsiteX1" fmla="*/ 1000132 w 1585124"/>
              <a:gd name="connsiteY1" fmla="*/ 0 h 971111"/>
              <a:gd name="connsiteX2" fmla="*/ 1585124 w 1585124"/>
              <a:gd name="connsiteY2" fmla="*/ 964827 h 971111"/>
              <a:gd name="connsiteX3" fmla="*/ 231866 w 1585124"/>
              <a:gd name="connsiteY3" fmla="*/ 968414 h 971111"/>
              <a:gd name="connsiteX4" fmla="*/ 0 w 1585124"/>
              <a:gd name="connsiteY4" fmla="*/ 0 h 971111"/>
              <a:gd name="connsiteX0" fmla="*/ 0 w 1585124"/>
              <a:gd name="connsiteY0" fmla="*/ 0 h 967525"/>
              <a:gd name="connsiteX1" fmla="*/ 1000132 w 1585124"/>
              <a:gd name="connsiteY1" fmla="*/ 0 h 967525"/>
              <a:gd name="connsiteX2" fmla="*/ 1585124 w 1585124"/>
              <a:gd name="connsiteY2" fmla="*/ 964827 h 967525"/>
              <a:gd name="connsiteX3" fmla="*/ 600444 w 1585124"/>
              <a:gd name="connsiteY3" fmla="*/ 964828 h 967525"/>
              <a:gd name="connsiteX4" fmla="*/ 0 w 1585124"/>
              <a:gd name="connsiteY4" fmla="*/ 0 h 967525"/>
              <a:gd name="connsiteX0" fmla="*/ 0 w 1585124"/>
              <a:gd name="connsiteY0" fmla="*/ 0 h 964828"/>
              <a:gd name="connsiteX1" fmla="*/ 1000132 w 1585124"/>
              <a:gd name="connsiteY1" fmla="*/ 0 h 964828"/>
              <a:gd name="connsiteX2" fmla="*/ 1585124 w 1585124"/>
              <a:gd name="connsiteY2" fmla="*/ 964827 h 964828"/>
              <a:gd name="connsiteX3" fmla="*/ 600444 w 1585124"/>
              <a:gd name="connsiteY3" fmla="*/ 964828 h 964828"/>
              <a:gd name="connsiteX4" fmla="*/ 0 w 1585124"/>
              <a:gd name="connsiteY4" fmla="*/ 0 h 964828"/>
              <a:gd name="connsiteX0" fmla="*/ 0 w 1585124"/>
              <a:gd name="connsiteY0" fmla="*/ 0 h 964828"/>
              <a:gd name="connsiteX1" fmla="*/ 1000132 w 1585124"/>
              <a:gd name="connsiteY1" fmla="*/ 0 h 964828"/>
              <a:gd name="connsiteX2" fmla="*/ 1585124 w 1585124"/>
              <a:gd name="connsiteY2" fmla="*/ 964827 h 964828"/>
              <a:gd name="connsiteX3" fmla="*/ 600444 w 1585124"/>
              <a:gd name="connsiteY3" fmla="*/ 964828 h 964828"/>
              <a:gd name="connsiteX4" fmla="*/ 0 w 1585124"/>
              <a:gd name="connsiteY4" fmla="*/ 0 h 964828"/>
              <a:gd name="connsiteX0" fmla="*/ 0 w 1585124"/>
              <a:gd name="connsiteY0" fmla="*/ 0 h 964828"/>
              <a:gd name="connsiteX1" fmla="*/ 1000132 w 1585124"/>
              <a:gd name="connsiteY1" fmla="*/ 0 h 964828"/>
              <a:gd name="connsiteX2" fmla="*/ 1585124 w 1585124"/>
              <a:gd name="connsiteY2" fmla="*/ 964827 h 964828"/>
              <a:gd name="connsiteX3" fmla="*/ 600444 w 1585124"/>
              <a:gd name="connsiteY3" fmla="*/ 964828 h 964828"/>
              <a:gd name="connsiteX4" fmla="*/ 0 w 1585124"/>
              <a:gd name="connsiteY4" fmla="*/ 0 h 964828"/>
              <a:gd name="connsiteX0" fmla="*/ 0 w 1585124"/>
              <a:gd name="connsiteY0" fmla="*/ 0 h 964828"/>
              <a:gd name="connsiteX1" fmla="*/ 1000132 w 1585124"/>
              <a:gd name="connsiteY1" fmla="*/ 0 h 964828"/>
              <a:gd name="connsiteX2" fmla="*/ 1585124 w 1585124"/>
              <a:gd name="connsiteY2" fmla="*/ 964827 h 964828"/>
              <a:gd name="connsiteX3" fmla="*/ 600444 w 1585124"/>
              <a:gd name="connsiteY3" fmla="*/ 964828 h 964828"/>
              <a:gd name="connsiteX4" fmla="*/ 0 w 1585124"/>
              <a:gd name="connsiteY4" fmla="*/ 0 h 964828"/>
              <a:gd name="connsiteX0" fmla="*/ 0 w 1585124"/>
              <a:gd name="connsiteY0" fmla="*/ 0 h 964828"/>
              <a:gd name="connsiteX1" fmla="*/ 1000132 w 1585124"/>
              <a:gd name="connsiteY1" fmla="*/ 0 h 964828"/>
              <a:gd name="connsiteX2" fmla="*/ 1585124 w 1585124"/>
              <a:gd name="connsiteY2" fmla="*/ 964827 h 964828"/>
              <a:gd name="connsiteX3" fmla="*/ 600444 w 1585124"/>
              <a:gd name="connsiteY3" fmla="*/ 964828 h 964828"/>
              <a:gd name="connsiteX4" fmla="*/ 0 w 1585124"/>
              <a:gd name="connsiteY4" fmla="*/ 0 h 964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5124" h="964828">
                <a:moveTo>
                  <a:pt x="0" y="0"/>
                </a:moveTo>
                <a:lnTo>
                  <a:pt x="1000132" y="0"/>
                </a:lnTo>
                <a:cubicBezTo>
                  <a:pt x="1175913" y="3709"/>
                  <a:pt x="1349997" y="828495"/>
                  <a:pt x="1585124" y="964827"/>
                </a:cubicBezTo>
                <a:lnTo>
                  <a:pt x="600444" y="964828"/>
                </a:lnTo>
                <a:cubicBezTo>
                  <a:pt x="395949" y="963939"/>
                  <a:pt x="233684" y="73644"/>
                  <a:pt x="0" y="0"/>
                </a:cubicBezTo>
                <a:close/>
              </a:path>
            </a:pathLst>
          </a:custGeom>
          <a:solidFill>
            <a:srgbClr val="77B03D"/>
          </a:solidFill>
          <a:ln w="3175">
            <a:solidFill>
              <a:srgbClr val="719C27"/>
            </a:solidFill>
          </a:ln>
          <a:effectLst>
            <a:innerShdw blurRad="63500" dist="50800" dir="13500000">
              <a:schemeClr val="bg1">
                <a:alpha val="1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 smtClean="0">
                <a:solidFill>
                  <a:schemeClr val="bg1"/>
                </a:solidFill>
                <a:effectLst>
                  <a:outerShdw blurRad="127000" dir="5400000" algn="t" rotWithShape="0">
                    <a:prstClr val="black">
                      <a:alpha val="40000"/>
                    </a:prstClr>
                  </a:outerShdw>
                </a:effectLst>
                <a:latin typeface="MS Mincho" pitchFamily="49" charset="-128"/>
                <a:ea typeface="MS Mincho" pitchFamily="49" charset="-128"/>
              </a:rPr>
              <a:t>Ⅰ</a:t>
            </a:r>
            <a:endParaRPr lang="ko-KR" altLang="en-US" sz="3200" dirty="0">
              <a:solidFill>
                <a:schemeClr val="bg1"/>
              </a:solidFill>
              <a:effectLst>
                <a:outerShdw blurRad="127000" dir="5400000" algn="t" rotWithShape="0">
                  <a:prstClr val="black">
                    <a:alpha val="40000"/>
                  </a:prstClr>
                </a:outerShdw>
              </a:effectLst>
              <a:latin typeface="MS Mincho" pitchFamily="49" charset="-128"/>
              <a:ea typeface="Rix고딕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60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89" y="5454844"/>
            <a:ext cx="6698629" cy="4140327"/>
          </a:xfrm>
          <a:prstGeom prst="rect">
            <a:avLst/>
          </a:prstGeom>
        </p:spPr>
      </p:pic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Ⅳ. </a:t>
            </a:r>
            <a:r>
              <a:rPr lang="en-US" altLang="ko-KR" dirty="0" smtClean="0"/>
              <a:t>System management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시작하기</a:t>
            </a:r>
            <a:endParaRPr lang="en-US" altLang="ko-KR" sz="1400" dirty="0" smtClean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half" idx="14"/>
          </p:nvPr>
        </p:nvSpPr>
        <p:spPr>
          <a:xfrm>
            <a:off x="612279" y="1386260"/>
            <a:ext cx="6336704" cy="54799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ko-KR" dirty="0" smtClean="0"/>
              <a:t>System management</a:t>
            </a:r>
            <a:r>
              <a:rPr lang="ko-KR" altLang="en-US" dirty="0" smtClean="0"/>
              <a:t> 구성</a:t>
            </a:r>
            <a:r>
              <a:rPr lang="ko-KR" altLang="en-US" sz="1200" dirty="0" smtClean="0"/>
              <a:t>을 안내합니다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34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1. </a:t>
            </a:r>
            <a:r>
              <a:rPr lang="ko-KR" altLang="en-US" dirty="0" smtClean="0">
                <a:solidFill>
                  <a:schemeClr val="bg1"/>
                </a:solidFill>
              </a:rPr>
              <a:t>시작하기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내용 개체 틀 1"/>
          <p:cNvSpPr txBox="1">
            <a:spLocks/>
          </p:cNvSpPr>
          <p:nvPr/>
        </p:nvSpPr>
        <p:spPr>
          <a:xfrm>
            <a:off x="536696" y="2754413"/>
            <a:ext cx="6463460" cy="240178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System management</a:t>
            </a:r>
            <a:r>
              <a:rPr lang="ko-KR" altLang="en-US" sz="1200" dirty="0" smtClean="0">
                <a:latin typeface="+mn-ea"/>
                <a:ea typeface="+mn-ea"/>
              </a:rPr>
              <a:t>는 </a:t>
            </a:r>
            <a:r>
              <a:rPr lang="en-US" altLang="ko-KR" sz="1200" dirty="0" smtClean="0">
                <a:latin typeface="+mn-ea"/>
                <a:ea typeface="+mn-ea"/>
              </a:rPr>
              <a:t>CUBIC</a:t>
            </a:r>
            <a:r>
              <a:rPr lang="ko-KR" altLang="en-US" sz="1200" dirty="0" smtClean="0">
                <a:latin typeface="+mn-ea"/>
                <a:ea typeface="+mn-ea"/>
              </a:rPr>
              <a:t>을 구성하는 각 서버의 각종 상태를 모니터링 합니다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lang="en-US" altLang="ko-KR" sz="1200" dirty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Collection information: </a:t>
            </a:r>
            <a:r>
              <a:rPr lang="ko-KR" altLang="en-US" sz="1200" dirty="0" smtClean="0">
                <a:latin typeface="+mn-ea"/>
                <a:ea typeface="+mn-ea"/>
              </a:rPr>
              <a:t>클러스터 수집 정보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Process information: </a:t>
            </a:r>
            <a:r>
              <a:rPr lang="ko-KR" altLang="en-US" sz="1200" dirty="0" smtClean="0">
                <a:latin typeface="+mn-ea"/>
                <a:ea typeface="+mn-ea"/>
              </a:rPr>
              <a:t>전체 프로세스 정보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Process topic information: </a:t>
            </a:r>
            <a:r>
              <a:rPr lang="ko-KR" altLang="en-US" sz="1200" dirty="0" smtClean="0">
                <a:latin typeface="+mn-ea"/>
                <a:ea typeface="+mn-ea"/>
              </a:rPr>
              <a:t>전체 프로세스 토픽 정보 표시 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Server information: </a:t>
            </a:r>
            <a:r>
              <a:rPr lang="ko-KR" altLang="en-US" sz="1200" dirty="0" smtClean="0">
                <a:latin typeface="+mn-ea"/>
                <a:ea typeface="+mn-ea"/>
              </a:rPr>
              <a:t>전체 서버에 대한 정보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 smtClean="0">
                <a:latin typeface="+mn-ea"/>
                <a:ea typeface="+mn-ea"/>
              </a:rPr>
              <a:t>조작 </a:t>
            </a:r>
            <a:r>
              <a:rPr lang="ko-KR" altLang="en-US" sz="1200" dirty="0">
                <a:latin typeface="+mn-ea"/>
                <a:ea typeface="+mn-ea"/>
              </a:rPr>
              <a:t>툴 바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en-US" altLang="ko-KR" sz="1200" dirty="0" smtClean="0">
                <a:latin typeface="+mn-ea"/>
                <a:ea typeface="+mn-ea"/>
              </a:rPr>
              <a:t>System management </a:t>
            </a:r>
            <a:r>
              <a:rPr lang="ko-KR" altLang="en-US" sz="1200" dirty="0" smtClean="0">
                <a:latin typeface="+mn-ea"/>
                <a:ea typeface="+mn-ea"/>
              </a:rPr>
              <a:t>갱신 </a:t>
            </a:r>
            <a:r>
              <a:rPr lang="ko-KR" altLang="en-US" sz="1200" dirty="0">
                <a:latin typeface="+mn-ea"/>
                <a:ea typeface="+mn-ea"/>
              </a:rPr>
              <a:t>및 갱신정보를 표시하는 툴 바</a:t>
            </a:r>
            <a:endParaRPr lang="en-US" altLang="ko-KR" sz="1200" dirty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ko-KR" altLang="en-US" sz="1200" dirty="0">
              <a:latin typeface="+mn-ea"/>
              <a:ea typeface="+mn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48039" y="2178348"/>
            <a:ext cx="6500464" cy="347662"/>
            <a:chOff x="525463" y="2754411"/>
            <a:chExt cx="6500464" cy="347662"/>
          </a:xfrm>
        </p:grpSpPr>
        <p:sp>
          <p:nvSpPr>
            <p:cNvPr id="36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    개요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37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38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9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3982566" y="774597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③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76651" y="7821633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srgbClr val="00B0F0"/>
                </a:solidFill>
                <a:latin typeface="맑은 고딕"/>
                <a:ea typeface="맑은 고딕"/>
              </a:rPr>
              <a:t>②</a:t>
            </a:r>
            <a:endParaRPr lang="ko-KR" altLang="en-US" sz="1600" b="1" dirty="0">
              <a:solidFill>
                <a:srgbClr val="00B0F0"/>
              </a:solidFill>
              <a:latin typeface="맑은 고딕"/>
              <a:ea typeface="맑은 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4287" y="60779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①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82566" y="609257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④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8863" y="559886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⑤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258712" y="5719138"/>
            <a:ext cx="1048306" cy="203626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84287" y="5910367"/>
            <a:ext cx="3240360" cy="1668582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996655" y="5922764"/>
            <a:ext cx="3240360" cy="1668582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3996655" y="7710566"/>
            <a:ext cx="3240360" cy="1668582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684287" y="7710566"/>
            <a:ext cx="3240360" cy="1668582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43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96" y="4410596"/>
            <a:ext cx="6607475" cy="2173403"/>
          </a:xfrm>
          <a:prstGeom prst="rect">
            <a:avLst/>
          </a:prstGeom>
        </p:spPr>
      </p:pic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Ⅳ. </a:t>
            </a:r>
            <a:r>
              <a:rPr lang="en-US" altLang="ko-KR" dirty="0"/>
              <a:t>System management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  <a:r>
              <a:rPr lang="en-US" altLang="ko-KR" dirty="0"/>
              <a:t>2</a:t>
            </a:r>
            <a:r>
              <a:rPr lang="en-US" altLang="ko-KR" sz="1400" dirty="0" smtClean="0"/>
              <a:t>. </a:t>
            </a:r>
            <a:r>
              <a:rPr lang="en-US" altLang="ko-KR" dirty="0"/>
              <a:t>System monitoring</a:t>
            </a:r>
            <a:endParaRPr lang="en-US" altLang="ko-KR" sz="1400" dirty="0" smtClean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half" idx="14"/>
          </p:nvPr>
        </p:nvSpPr>
        <p:spPr>
          <a:xfrm>
            <a:off x="612279" y="1386260"/>
            <a:ext cx="6336704" cy="54799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ko-KR" dirty="0" smtClean="0"/>
              <a:t>System management</a:t>
            </a:r>
            <a:r>
              <a:rPr lang="ko-KR" altLang="en-US" dirty="0" smtClean="0"/>
              <a:t> 사용법</a:t>
            </a:r>
            <a:r>
              <a:rPr lang="ko-KR" altLang="en-US" sz="1200" dirty="0" smtClean="0"/>
              <a:t>을 안내합니다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34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en-US" altLang="ko-KR" dirty="0" smtClean="0"/>
              <a:t>System monitoring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내용 개체 틀 1"/>
          <p:cNvSpPr txBox="1">
            <a:spLocks/>
          </p:cNvSpPr>
          <p:nvPr/>
        </p:nvSpPr>
        <p:spPr>
          <a:xfrm>
            <a:off x="536696" y="2478434"/>
            <a:ext cx="6463460" cy="207617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Data grid </a:t>
            </a:r>
            <a:r>
              <a:rPr lang="ko-KR" altLang="en-US" sz="1200" dirty="0" smtClean="0">
                <a:latin typeface="+mn-ea"/>
                <a:ea typeface="+mn-ea"/>
              </a:rPr>
              <a:t>형태로 화면에 클러스터 수집정보가 표시됩니다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endParaRPr lang="en-US" altLang="ko-KR" sz="1200" dirty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Cluster name : </a:t>
            </a:r>
            <a:r>
              <a:rPr lang="ko-KR" altLang="en-US" sz="1200" dirty="0" smtClean="0">
                <a:latin typeface="+mn-ea"/>
                <a:ea typeface="+mn-ea"/>
              </a:rPr>
              <a:t>클러스터 명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Node name : Node</a:t>
            </a:r>
            <a:r>
              <a:rPr lang="ko-KR" altLang="en-US" sz="1200" dirty="0" smtClean="0">
                <a:latin typeface="+mn-ea"/>
                <a:ea typeface="+mn-ea"/>
              </a:rPr>
              <a:t> 명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Collect type : </a:t>
            </a:r>
            <a:r>
              <a:rPr lang="ko-KR" altLang="en-US" sz="1200" dirty="0" smtClean="0">
                <a:latin typeface="+mn-ea"/>
                <a:ea typeface="+mn-ea"/>
              </a:rPr>
              <a:t>수집 타입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Update time : </a:t>
            </a:r>
            <a:r>
              <a:rPr lang="ko-KR" altLang="en-US" sz="1200" dirty="0" smtClean="0">
                <a:latin typeface="+mn-ea"/>
                <a:ea typeface="+mn-ea"/>
              </a:rPr>
              <a:t>최종 수집 시간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ko-KR" altLang="en-US" sz="1200" dirty="0">
              <a:latin typeface="+mn-ea"/>
              <a:ea typeface="+mn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48039" y="2178348"/>
            <a:ext cx="6500464" cy="347662"/>
            <a:chOff x="525463" y="2754411"/>
            <a:chExt cx="6500464" cy="347662"/>
          </a:xfrm>
        </p:grpSpPr>
        <p:sp>
          <p:nvSpPr>
            <p:cNvPr id="36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    </a:t>
              </a:r>
              <a:r>
                <a:rPr kumimoji="0" lang="en-US" altLang="ko-KR" sz="1400" b="1" kern="0" dirty="0" smtClean="0">
                  <a:latin typeface="맑은 고딕"/>
                  <a:ea typeface="맑은 고딕"/>
                </a:rPr>
                <a:t>Collection information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37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38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9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3924647" y="455461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③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96455" y="4554612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srgbClr val="00B0F0"/>
                </a:solidFill>
                <a:latin typeface="맑은 고딕"/>
                <a:ea typeface="맑은 고딕"/>
              </a:rPr>
              <a:t>②</a:t>
            </a:r>
            <a:endParaRPr lang="ko-KR" altLang="en-US" sz="1600" b="1" dirty="0">
              <a:solidFill>
                <a:srgbClr val="00B0F0"/>
              </a:solidFill>
              <a:latin typeface="맑은 고딕"/>
              <a:ea typeface="맑은 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5772" y="455461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①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79013" y="455461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④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24247" y="6786860"/>
            <a:ext cx="6500464" cy="347662"/>
            <a:chOff x="525463" y="2754411"/>
            <a:chExt cx="6500464" cy="347662"/>
          </a:xfrm>
        </p:grpSpPr>
        <p:sp>
          <p:nvSpPr>
            <p:cNvPr id="41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    </a:t>
              </a:r>
              <a:r>
                <a:rPr kumimoji="0" lang="en-US" altLang="ko-KR" sz="1400" b="1" kern="0" dirty="0" smtClean="0">
                  <a:latin typeface="맑은 고딕"/>
                  <a:ea typeface="맑은 고딕"/>
                </a:rPr>
                <a:t>Process information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42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43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4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45" name="내용 개체 틀 1"/>
          <p:cNvSpPr txBox="1">
            <a:spLocks/>
          </p:cNvSpPr>
          <p:nvPr/>
        </p:nvSpPr>
        <p:spPr>
          <a:xfrm>
            <a:off x="540271" y="7138577"/>
            <a:ext cx="6463460" cy="310466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Data grid </a:t>
            </a:r>
            <a:r>
              <a:rPr lang="ko-KR" altLang="en-US" sz="1200" dirty="0" smtClean="0">
                <a:latin typeface="+mn-ea"/>
                <a:ea typeface="+mn-ea"/>
              </a:rPr>
              <a:t>형태로 화면에 프로세스 정보가 표시됩니다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endParaRPr lang="en-US" altLang="ko-KR" sz="1200" dirty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Node name : Node</a:t>
            </a:r>
            <a:r>
              <a:rPr lang="ko-KR" altLang="en-US" sz="1200" dirty="0" smtClean="0">
                <a:latin typeface="+mn-ea"/>
                <a:ea typeface="+mn-ea"/>
              </a:rPr>
              <a:t> 명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Process name : </a:t>
            </a:r>
            <a:r>
              <a:rPr lang="ko-KR" altLang="en-US" sz="1200" dirty="0" smtClean="0">
                <a:latin typeface="+mn-ea"/>
                <a:ea typeface="+mn-ea"/>
              </a:rPr>
              <a:t>프로세스 명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Process group name : </a:t>
            </a:r>
            <a:r>
              <a:rPr lang="ko-KR" altLang="en-US" sz="1200" dirty="0" smtClean="0">
                <a:latin typeface="+mn-ea"/>
                <a:ea typeface="+mn-ea"/>
              </a:rPr>
              <a:t>프로세스 그룹 명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Process check key : </a:t>
            </a:r>
            <a:r>
              <a:rPr lang="ko-KR" altLang="en-US" sz="1200" dirty="0" smtClean="0">
                <a:latin typeface="+mn-ea"/>
                <a:ea typeface="+mn-ea"/>
              </a:rPr>
              <a:t>프로세스 체크 키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status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 상태를 표시한다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r>
              <a:rPr lang="ko-KR" altLang="en-US" sz="1200" dirty="0" smtClean="0">
                <a:latin typeface="+mn-ea"/>
                <a:ea typeface="+mn-ea"/>
              </a:rPr>
              <a:t>정상이면  </a:t>
            </a:r>
            <a:r>
              <a:rPr lang="en-US" altLang="ko-KR" sz="1200" dirty="0" smtClean="0">
                <a:latin typeface="+mn-ea"/>
                <a:ea typeface="+mn-ea"/>
              </a:rPr>
              <a:t>Alive , </a:t>
            </a:r>
            <a:r>
              <a:rPr lang="ko-KR" altLang="en-US" sz="1200" dirty="0" smtClean="0">
                <a:latin typeface="+mn-ea"/>
                <a:ea typeface="+mn-ea"/>
              </a:rPr>
              <a:t>비정상이면 </a:t>
            </a:r>
            <a:r>
              <a:rPr lang="en-US" altLang="ko-KR" sz="1200" dirty="0" smtClean="0">
                <a:latin typeface="+mn-ea"/>
                <a:ea typeface="+mn-ea"/>
              </a:rPr>
              <a:t>Dead</a:t>
            </a:r>
            <a:r>
              <a:rPr lang="ko-KR" altLang="en-US" sz="1200" dirty="0" smtClean="0">
                <a:latin typeface="+mn-ea"/>
                <a:ea typeface="+mn-ea"/>
              </a:rPr>
              <a:t>로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Update date:</a:t>
            </a:r>
            <a:r>
              <a:rPr lang="ko-KR" altLang="en-US" sz="1200" dirty="0" smtClean="0">
                <a:latin typeface="+mn-ea"/>
                <a:ea typeface="+mn-ea"/>
              </a:rPr>
              <a:t>업데이트 날짜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86305" y="4577909"/>
            <a:ext cx="648072" cy="144016"/>
          </a:xfrm>
          <a:prstGeom prst="rect">
            <a:avLst/>
          </a:prstGeom>
          <a:solidFill>
            <a:srgbClr val="F7F7F7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Node Name</a:t>
            </a:r>
            <a:endParaRPr lang="ko-KR" altLang="en-US" sz="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64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61" y="7443255"/>
            <a:ext cx="6708413" cy="276003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71" y="1098216"/>
            <a:ext cx="6687179" cy="3024454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24311" y="99250"/>
            <a:ext cx="5027956" cy="71438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Ⅳ. </a:t>
            </a:r>
            <a:r>
              <a:rPr lang="en-US" altLang="ko-KR" dirty="0"/>
              <a:t>System management</a:t>
            </a:r>
            <a:endParaRPr lang="ko-KR" altLang="en-US" dirty="0"/>
          </a:p>
        </p:txBody>
      </p:sp>
      <p:sp>
        <p:nvSpPr>
          <p:cNvPr id="19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/>
              <a:t>2. System monitoring</a:t>
            </a:r>
            <a:endParaRPr lang="ko-KR" altLang="en-US" dirty="0"/>
          </a:p>
        </p:txBody>
      </p:sp>
      <p:grpSp>
        <p:nvGrpSpPr>
          <p:cNvPr id="38" name="그룹 6"/>
          <p:cNvGrpSpPr/>
          <p:nvPr/>
        </p:nvGrpSpPr>
        <p:grpSpPr>
          <a:xfrm>
            <a:off x="540271" y="4338588"/>
            <a:ext cx="6500464" cy="347662"/>
            <a:chOff x="525463" y="2754411"/>
            <a:chExt cx="6500464" cy="347662"/>
          </a:xfrm>
        </p:grpSpPr>
        <p:sp>
          <p:nvSpPr>
            <p:cNvPr id="39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/>
                  <a:ea typeface="맑은 고딕"/>
                </a:rPr>
                <a:t>    </a:t>
              </a:r>
              <a:r>
                <a:rPr kumimoji="0" lang="en-US" altLang="ko-KR" sz="1400" b="1" kern="0" noProof="0" dirty="0" smtClean="0">
                  <a:latin typeface="맑은 고딕"/>
                  <a:ea typeface="맑은 고딕"/>
                </a:rPr>
                <a:t>Process topic information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40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41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42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3747047" y="124224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④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48555" y="124224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⑤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96855" y="124224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⑥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23" name="내용 개체 틀 1"/>
          <p:cNvSpPr txBox="1">
            <a:spLocks/>
          </p:cNvSpPr>
          <p:nvPr/>
        </p:nvSpPr>
        <p:spPr>
          <a:xfrm>
            <a:off x="540271" y="4698628"/>
            <a:ext cx="6463460" cy="274462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Data grid </a:t>
            </a:r>
            <a:r>
              <a:rPr lang="ko-KR" altLang="en-US" sz="1200" dirty="0" smtClean="0">
                <a:latin typeface="+mn-ea"/>
                <a:ea typeface="+mn-ea"/>
              </a:rPr>
              <a:t>형태로 화면에 프로세스 토픽 정보가 표시됩니다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endParaRPr lang="en-US" altLang="ko-KR" sz="1200" dirty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Cluster : </a:t>
            </a:r>
            <a:r>
              <a:rPr lang="ko-KR" altLang="en-US" sz="1200" dirty="0" smtClean="0">
                <a:latin typeface="+mn-ea"/>
                <a:ea typeface="+mn-ea"/>
              </a:rPr>
              <a:t>클러스터 명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Broker Lists : </a:t>
            </a:r>
            <a:r>
              <a:rPr lang="ko-KR" altLang="en-US" sz="1200" dirty="0" smtClean="0">
                <a:latin typeface="+mn-ea"/>
                <a:ea typeface="+mn-ea"/>
              </a:rPr>
              <a:t>브로커 리스트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>
                <a:latin typeface="+mn-ea"/>
                <a:ea typeface="+mn-ea"/>
              </a:rPr>
              <a:t>T</a:t>
            </a:r>
            <a:r>
              <a:rPr lang="en-US" altLang="ko-KR" sz="1200" dirty="0" smtClean="0">
                <a:latin typeface="+mn-ea"/>
                <a:ea typeface="+mn-ea"/>
              </a:rPr>
              <a:t>ype : </a:t>
            </a:r>
            <a:r>
              <a:rPr lang="ko-KR" altLang="en-US" sz="1200" dirty="0" smtClean="0">
                <a:latin typeface="+mn-ea"/>
                <a:ea typeface="+mn-ea"/>
              </a:rPr>
              <a:t>메시지 타입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Topic : </a:t>
            </a:r>
            <a:r>
              <a:rPr lang="ko-KR" altLang="en-US" sz="1200" dirty="0" smtClean="0">
                <a:latin typeface="+mn-ea"/>
                <a:ea typeface="+mn-ea"/>
              </a:rPr>
              <a:t>토픽 명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Offset : </a:t>
            </a:r>
            <a:r>
              <a:rPr lang="ko-KR" altLang="en-US" sz="1200" dirty="0" smtClean="0">
                <a:latin typeface="+mn-ea"/>
                <a:ea typeface="+mn-ea"/>
              </a:rPr>
              <a:t>토픽 별로 받은 </a:t>
            </a:r>
            <a:r>
              <a:rPr lang="en-US" altLang="ko-KR" sz="1200" dirty="0" smtClean="0">
                <a:latin typeface="+mn-ea"/>
                <a:ea typeface="+mn-ea"/>
              </a:rPr>
              <a:t>Kafka </a:t>
            </a:r>
            <a:r>
              <a:rPr lang="ko-KR" altLang="en-US" sz="1200" dirty="0" smtClean="0">
                <a:latin typeface="+mn-ea"/>
                <a:ea typeface="+mn-ea"/>
              </a:rPr>
              <a:t>메시지 개수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Update date:</a:t>
            </a:r>
            <a:r>
              <a:rPr lang="ko-KR" altLang="en-US" sz="1200" dirty="0" smtClean="0">
                <a:latin typeface="+mn-ea"/>
                <a:ea typeface="+mn-ea"/>
              </a:rPr>
              <a:t>업데이트 날짜 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86725" y="75138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③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06605" y="7513832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srgbClr val="00B0F0"/>
                </a:solidFill>
                <a:latin typeface="맑은 고딕"/>
                <a:ea typeface="맑은 고딕"/>
              </a:rPr>
              <a:t>②</a:t>
            </a:r>
            <a:endParaRPr lang="ko-KR" altLang="en-US" sz="1600" b="1" dirty="0">
              <a:solidFill>
                <a:srgbClr val="00B0F0"/>
              </a:solidFill>
              <a:latin typeface="맑은 고딕"/>
              <a:ea typeface="맑은 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6485" y="752205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①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96655" y="752205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④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02949" y="752842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⑤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24847" y="752205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⑥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4031" y="1314252"/>
            <a:ext cx="844352" cy="169277"/>
          </a:xfrm>
          <a:prstGeom prst="rect">
            <a:avLst/>
          </a:prstGeom>
          <a:solidFill>
            <a:srgbClr val="F7F7F7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Node Name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4677" y="124224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③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476375" y="1242244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srgbClr val="00B0F0"/>
                </a:solidFill>
                <a:latin typeface="맑은 고딕"/>
                <a:ea typeface="맑은 고딕"/>
              </a:rPr>
              <a:t>②</a:t>
            </a:r>
            <a:endParaRPr lang="ko-KR" altLang="en-US" sz="1600" b="1" dirty="0">
              <a:solidFill>
                <a:srgbClr val="00B0F0"/>
              </a:solidFill>
              <a:latin typeface="맑은 고딕"/>
              <a:ea typeface="맑은 고딕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8263" y="124224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①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451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71" y="4266580"/>
            <a:ext cx="6633438" cy="3073683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24311" y="99250"/>
            <a:ext cx="5027956" cy="71438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Ⅳ. </a:t>
            </a:r>
            <a:r>
              <a:rPr lang="en-US" altLang="ko-KR" dirty="0"/>
              <a:t>System management</a:t>
            </a:r>
            <a:endParaRPr lang="ko-KR" altLang="en-US" dirty="0"/>
          </a:p>
        </p:txBody>
      </p:sp>
      <p:grpSp>
        <p:nvGrpSpPr>
          <p:cNvPr id="16" name="그룹 6"/>
          <p:cNvGrpSpPr/>
          <p:nvPr/>
        </p:nvGrpSpPr>
        <p:grpSpPr>
          <a:xfrm>
            <a:off x="540271" y="1058581"/>
            <a:ext cx="6500464" cy="347662"/>
            <a:chOff x="525463" y="2754411"/>
            <a:chExt cx="6500464" cy="347662"/>
          </a:xfrm>
        </p:grpSpPr>
        <p:sp>
          <p:nvSpPr>
            <p:cNvPr id="17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/>
                  <a:ea typeface="맑은 고딕"/>
                </a:rPr>
                <a:t>    </a:t>
              </a: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/>
                  <a:ea typeface="맑은 고딕"/>
                </a:rPr>
                <a:t>Server information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21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23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24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9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/>
              <a:t>2. System monitoring</a:t>
            </a:r>
            <a:endParaRPr lang="ko-KR" altLang="en-US" dirty="0"/>
          </a:p>
        </p:txBody>
      </p:sp>
      <p:sp>
        <p:nvSpPr>
          <p:cNvPr id="22" name="내용 개체 틀 1"/>
          <p:cNvSpPr txBox="1">
            <a:spLocks/>
          </p:cNvSpPr>
          <p:nvPr/>
        </p:nvSpPr>
        <p:spPr>
          <a:xfrm>
            <a:off x="540271" y="1458268"/>
            <a:ext cx="6463460" cy="336768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Data grid </a:t>
            </a:r>
            <a:r>
              <a:rPr lang="ko-KR" altLang="en-US" sz="1200" dirty="0" smtClean="0">
                <a:latin typeface="+mn-ea"/>
                <a:ea typeface="+mn-ea"/>
              </a:rPr>
              <a:t>형태로 화면에 서버 정보가 표시됩니다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endParaRPr lang="en-US" altLang="ko-KR" sz="1200" dirty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Node name : Node</a:t>
            </a:r>
            <a:r>
              <a:rPr lang="ko-KR" altLang="en-US" sz="1200" dirty="0" smtClean="0">
                <a:latin typeface="+mn-ea"/>
                <a:ea typeface="+mn-ea"/>
              </a:rPr>
              <a:t> 명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IP address : Node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IP </a:t>
            </a:r>
            <a:r>
              <a:rPr lang="ko-KR" altLang="en-US" sz="1200" dirty="0" smtClean="0">
                <a:latin typeface="+mn-ea"/>
                <a:ea typeface="+mn-ea"/>
              </a:rPr>
              <a:t>주소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Login ID : </a:t>
            </a:r>
            <a:r>
              <a:rPr lang="ko-KR" altLang="en-US" sz="1200" dirty="0" smtClean="0">
                <a:latin typeface="+mn-ea"/>
                <a:ea typeface="+mn-ea"/>
              </a:rPr>
              <a:t>서버 계정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Login password : </a:t>
            </a:r>
            <a:r>
              <a:rPr lang="ko-KR" altLang="en-US" sz="1200" dirty="0" smtClean="0">
                <a:latin typeface="+mn-ea"/>
                <a:ea typeface="+mn-ea"/>
              </a:rPr>
              <a:t>서버 계정 비밀번호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Status : </a:t>
            </a:r>
            <a:r>
              <a:rPr lang="ko-KR" altLang="en-US" sz="1200" dirty="0" smtClean="0">
                <a:latin typeface="+mn-ea"/>
                <a:ea typeface="+mn-ea"/>
              </a:rPr>
              <a:t>서버 상태를 표시  정상이면  </a:t>
            </a:r>
            <a:r>
              <a:rPr lang="en-US" altLang="ko-KR" sz="1200" dirty="0">
                <a:latin typeface="+mn-ea"/>
                <a:ea typeface="+mn-ea"/>
              </a:rPr>
              <a:t>Alive , </a:t>
            </a:r>
            <a:r>
              <a:rPr lang="ko-KR" altLang="en-US" sz="1200" dirty="0">
                <a:latin typeface="+mn-ea"/>
                <a:ea typeface="+mn-ea"/>
              </a:rPr>
              <a:t>비정상이면 </a:t>
            </a:r>
            <a:r>
              <a:rPr lang="en-US" altLang="ko-KR" sz="1200" dirty="0">
                <a:latin typeface="+mn-ea"/>
                <a:ea typeface="+mn-ea"/>
              </a:rPr>
              <a:t>Dead</a:t>
            </a:r>
            <a:r>
              <a:rPr lang="ko-KR" altLang="en-US" sz="1200" dirty="0">
                <a:latin typeface="+mn-ea"/>
                <a:ea typeface="+mn-ea"/>
              </a:rPr>
              <a:t>로 </a:t>
            </a:r>
            <a:r>
              <a:rPr lang="ko-KR" altLang="en-US" sz="1200" dirty="0" smtClean="0">
                <a:latin typeface="+mn-ea"/>
                <a:ea typeface="+mn-ea"/>
              </a:rPr>
              <a:t>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Update date : </a:t>
            </a:r>
            <a:r>
              <a:rPr lang="ko-KR" altLang="en-US" sz="1200" dirty="0" smtClean="0">
                <a:latin typeface="+mn-ea"/>
                <a:ea typeface="+mn-ea"/>
              </a:rPr>
              <a:t>업데이트 날짜 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96455" y="44105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③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60551" y="44105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④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74957" y="44105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⑤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67045" y="44105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⑥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3600" y="4482604"/>
            <a:ext cx="812775" cy="230499"/>
          </a:xfrm>
          <a:prstGeom prst="rect">
            <a:avLst/>
          </a:prstGeom>
          <a:solidFill>
            <a:srgbClr val="F7F7F7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Node Name</a:t>
            </a:r>
            <a:endParaRPr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8453" y="44105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①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60351" y="4410596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srgbClr val="00B0F0"/>
                </a:solidFill>
                <a:latin typeface="맑은 고딕"/>
                <a:ea typeface="맑은 고딕"/>
              </a:rPr>
              <a:t>②</a:t>
            </a:r>
            <a:endParaRPr lang="ko-KR" altLang="en-US" sz="1600" b="1" dirty="0">
              <a:solidFill>
                <a:srgbClr val="00B0F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064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24311" y="64897"/>
            <a:ext cx="5027956" cy="714380"/>
          </a:xfrm>
        </p:spPr>
        <p:txBody>
          <a:bodyPr/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Ⅰ. Start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1. </a:t>
            </a:r>
            <a:r>
              <a:rPr lang="ko-KR" altLang="en-US" dirty="0" smtClean="0"/>
              <a:t>소  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557531" y="2034332"/>
            <a:ext cx="6463460" cy="28803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AFNAS</a:t>
            </a:r>
            <a:r>
              <a:rPr lang="ko-KR" altLang="en-US" sz="1200" dirty="0" smtClean="0">
                <a:latin typeface="+mn-ea"/>
                <a:ea typeface="+mn-ea"/>
              </a:rPr>
              <a:t>는 </a:t>
            </a:r>
            <a:r>
              <a:rPr lang="en-US" altLang="ko-KR" sz="1200" dirty="0" smtClean="0">
                <a:latin typeface="+mn-ea"/>
                <a:ea typeface="+mn-ea"/>
              </a:rPr>
              <a:t>All Flash Device </a:t>
            </a:r>
            <a:r>
              <a:rPr lang="ko-KR" altLang="en-US" sz="1200" dirty="0" smtClean="0">
                <a:latin typeface="+mn-ea"/>
                <a:ea typeface="+mn-ea"/>
              </a:rPr>
              <a:t>환경에서 최적화된 성능을 발휘하는  </a:t>
            </a:r>
            <a:r>
              <a:rPr lang="en-US" altLang="ko-KR" sz="1200" dirty="0" smtClean="0">
                <a:latin typeface="+mn-ea"/>
                <a:ea typeface="+mn-ea"/>
              </a:rPr>
              <a:t>NAS(Network Attached Storage) </a:t>
            </a:r>
            <a:r>
              <a:rPr lang="ko-KR" altLang="en-US" sz="1200" dirty="0" smtClean="0">
                <a:latin typeface="+mn-ea"/>
                <a:ea typeface="+mn-ea"/>
              </a:rPr>
              <a:t>제품으로 고객의 요구에 따른 유연한 용량 확장과 성능 향상을 지원하는 </a:t>
            </a:r>
            <a:r>
              <a:rPr lang="en-US" altLang="ko-KR" sz="1200" dirty="0" smtClean="0">
                <a:latin typeface="+mn-ea"/>
                <a:ea typeface="+mn-ea"/>
              </a:rPr>
              <a:t>Scale-Out Architecture</a:t>
            </a:r>
            <a:r>
              <a:rPr lang="ko-KR" altLang="en-US" sz="1200" dirty="0">
                <a:latin typeface="+mn-ea"/>
                <a:ea typeface="+mn-ea"/>
              </a:rPr>
              <a:t>를</a:t>
            </a:r>
            <a:r>
              <a:rPr lang="ko-KR" altLang="en-US" sz="1200" dirty="0" smtClean="0">
                <a:latin typeface="+mn-ea"/>
                <a:ea typeface="+mn-ea"/>
              </a:rPr>
              <a:t> 제공합니다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AFNAS</a:t>
            </a:r>
            <a:r>
              <a:rPr lang="ko-KR" altLang="en-US" sz="1200" dirty="0" smtClean="0">
                <a:latin typeface="+mn-ea"/>
                <a:ea typeface="+mn-ea"/>
              </a:rPr>
              <a:t>의  운영관리 도구인 </a:t>
            </a:r>
            <a:r>
              <a:rPr lang="en-US" altLang="ko-KR" sz="1200" b="1" dirty="0" smtClean="0">
                <a:latin typeface="+mn-ea"/>
                <a:ea typeface="+mn-ea"/>
              </a:rPr>
              <a:t>“CUBIC”</a:t>
            </a:r>
            <a:r>
              <a:rPr lang="ko-KR" altLang="en-US" sz="1200" dirty="0" smtClean="0">
                <a:latin typeface="+mn-ea"/>
                <a:ea typeface="+mn-ea"/>
              </a:rPr>
              <a:t>은 시선의 연속성과 정보 특성을 고려한 화면 구성을 통해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dirty="0" smtClean="0">
                <a:latin typeface="+mn-ea"/>
                <a:ea typeface="+mn-ea"/>
              </a:rPr>
              <a:t>운영자에게 직관적이고 편리한 </a:t>
            </a:r>
            <a:r>
              <a:rPr lang="en-US" altLang="ko-KR" sz="1200" dirty="0" smtClean="0">
                <a:latin typeface="+mn-ea"/>
                <a:ea typeface="+mn-ea"/>
              </a:rPr>
              <a:t>UI</a:t>
            </a:r>
            <a:r>
              <a:rPr lang="ko-KR" altLang="en-US" sz="1200" dirty="0" smtClean="0">
                <a:latin typeface="+mn-ea"/>
                <a:ea typeface="+mn-ea"/>
              </a:rPr>
              <a:t>를 제공합니다</a:t>
            </a:r>
            <a:r>
              <a:rPr lang="en-US" altLang="ko-KR" sz="1200" dirty="0" smtClean="0">
                <a:latin typeface="+mn-ea"/>
                <a:ea typeface="+mn-ea"/>
              </a:rPr>
              <a:t>.  </a:t>
            </a:r>
            <a:r>
              <a:rPr lang="ko-KR" altLang="en-US" sz="1200" dirty="0" smtClean="0">
                <a:latin typeface="+mn-ea"/>
                <a:ea typeface="+mn-ea"/>
              </a:rPr>
              <a:t>또한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dirty="0" smtClean="0">
                <a:latin typeface="+mn-ea"/>
                <a:ea typeface="+mn-ea"/>
              </a:rPr>
              <a:t>빅데이터 분석 기술을 도입하여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dirty="0" smtClean="0">
                <a:latin typeface="+mn-ea"/>
                <a:ea typeface="+mn-ea"/>
              </a:rPr>
              <a:t>시스템 장애 및 이상 증상에 대한 선 감지 기능을 제공하고</a:t>
            </a:r>
            <a:r>
              <a:rPr lang="en-US" altLang="ko-KR" sz="1200" dirty="0" smtClean="0">
                <a:latin typeface="+mn-ea"/>
                <a:ea typeface="+mn-ea"/>
              </a:rPr>
              <a:t>, On-demand </a:t>
            </a:r>
            <a:r>
              <a:rPr lang="ko-KR" altLang="en-US" sz="1200" dirty="0" smtClean="0">
                <a:latin typeface="+mn-ea"/>
                <a:ea typeface="+mn-ea"/>
              </a:rPr>
              <a:t>리포트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를 제공합니다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40271" y="1614662"/>
            <a:ext cx="6500464" cy="347662"/>
            <a:chOff x="525463" y="2754411"/>
            <a:chExt cx="6500464" cy="347662"/>
          </a:xfrm>
        </p:grpSpPr>
        <p:sp>
          <p:nvSpPr>
            <p:cNvPr id="7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/>
                  <a:ea typeface="맑은 고딕"/>
                </a:rPr>
                <a:t>    </a:t>
              </a:r>
              <a:r>
                <a:rPr kumimoji="0" lang="en-US" altLang="ko-KR" sz="1400" b="1" kern="0" noProof="0" dirty="0" smtClean="0">
                  <a:latin typeface="맑은 고딕"/>
                  <a:ea typeface="맑은 고딕"/>
                </a:rPr>
                <a:t>CUBIC </a:t>
              </a:r>
              <a:r>
                <a:rPr kumimoji="0" lang="ko-KR" altLang="en-US" sz="1400" b="1" kern="0" noProof="0" dirty="0" smtClean="0">
                  <a:latin typeface="맑은 고딕"/>
                  <a:ea typeface="맑은 고딕"/>
                </a:rPr>
                <a:t>이란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8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9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0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13" name="내용 개체 틀 1"/>
          <p:cNvSpPr txBox="1">
            <a:spLocks/>
          </p:cNvSpPr>
          <p:nvPr/>
        </p:nvSpPr>
        <p:spPr>
          <a:xfrm>
            <a:off x="557531" y="4734596"/>
            <a:ext cx="6463460" cy="162021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endParaRPr lang="ko-KR" altLang="ko-KR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077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45" y="5850756"/>
            <a:ext cx="6764670" cy="32036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CUBIC Web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24311" y="64897"/>
            <a:ext cx="5027956" cy="714380"/>
          </a:xfrm>
        </p:spPr>
        <p:txBody>
          <a:bodyPr/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Ⅰ. Start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2. CUBIC Web </a:t>
            </a:r>
            <a:r>
              <a:rPr lang="ko-KR" altLang="en-US" dirty="0" smtClean="0">
                <a:solidFill>
                  <a:schemeClr val="bg1"/>
                </a:solidFill>
              </a:rPr>
              <a:t>실행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557531" y="2034332"/>
            <a:ext cx="6463460" cy="302433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CUBIC</a:t>
            </a:r>
            <a:r>
              <a:rPr lang="ko-KR" altLang="en-US" sz="1200" dirty="0" smtClean="0">
                <a:latin typeface="+mn-ea"/>
                <a:ea typeface="+mn-ea"/>
              </a:rPr>
              <a:t>는 운영자의 운영체제에 설치된  </a:t>
            </a:r>
            <a:r>
              <a:rPr lang="en-US" altLang="ko-KR" sz="1200" dirty="0" smtClean="0">
                <a:latin typeface="+mn-ea"/>
                <a:ea typeface="+mn-ea"/>
              </a:rPr>
              <a:t>Web </a:t>
            </a:r>
            <a:r>
              <a:rPr lang="ko-KR" altLang="en-US" sz="1200" dirty="0" smtClean="0">
                <a:latin typeface="+mn-ea"/>
                <a:ea typeface="+mn-ea"/>
              </a:rPr>
              <a:t>브라우저</a:t>
            </a:r>
            <a:r>
              <a:rPr lang="en-US" altLang="ko-KR" sz="1200" dirty="0" smtClean="0">
                <a:latin typeface="+mn-ea"/>
                <a:ea typeface="+mn-ea"/>
              </a:rPr>
              <a:t>(Chrome)</a:t>
            </a:r>
            <a:r>
              <a:rPr lang="ko-KR" altLang="en-US" sz="1200" dirty="0" smtClean="0">
                <a:latin typeface="+mn-ea"/>
                <a:ea typeface="+mn-ea"/>
              </a:rPr>
              <a:t>을 통해 원격으로 접근할 수 있습니다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현재</a:t>
            </a:r>
            <a:r>
              <a:rPr lang="en-US" altLang="ko-KR" sz="1200" dirty="0" smtClean="0">
                <a:latin typeface="+mn-ea"/>
                <a:ea typeface="+mn-ea"/>
              </a:rPr>
              <a:t>, CUBIC</a:t>
            </a:r>
            <a:r>
              <a:rPr lang="ko-KR" altLang="en-US" sz="1200" dirty="0" smtClean="0">
                <a:latin typeface="+mn-ea"/>
                <a:ea typeface="+mn-ea"/>
              </a:rPr>
              <a:t>는 </a:t>
            </a:r>
            <a:r>
              <a:rPr lang="en-US" altLang="ko-KR" sz="1200" dirty="0" smtClean="0">
                <a:latin typeface="+mn-ea"/>
                <a:ea typeface="+mn-ea"/>
              </a:rPr>
              <a:t>Chrome </a:t>
            </a:r>
            <a:r>
              <a:rPr lang="ko-KR" altLang="en-US" sz="1200" dirty="0" smtClean="0">
                <a:latin typeface="+mn-ea"/>
                <a:ea typeface="+mn-ea"/>
              </a:rPr>
              <a:t>브라우저에서만 사용 가능합니다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CUBIC Web</a:t>
            </a:r>
            <a:r>
              <a:rPr lang="ko-KR" altLang="en-US" sz="1200" dirty="0" smtClean="0">
                <a:latin typeface="+mn-ea"/>
                <a:ea typeface="+mn-ea"/>
              </a:rPr>
              <a:t>은 기본적으로 설치된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의 포트 </a:t>
            </a:r>
            <a:r>
              <a:rPr lang="en-US" altLang="ko-KR" sz="1200" dirty="0" smtClean="0">
                <a:latin typeface="+mn-ea"/>
                <a:ea typeface="+mn-ea"/>
              </a:rPr>
              <a:t>8080</a:t>
            </a:r>
            <a:r>
              <a:rPr lang="ko-KR" altLang="en-US" sz="1200" dirty="0" smtClean="0">
                <a:latin typeface="+mn-ea"/>
                <a:ea typeface="+mn-ea"/>
              </a:rPr>
              <a:t>을 사용하여 접근 가능합니다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해당 로컬 컴퓨터에서 </a:t>
            </a:r>
            <a:r>
              <a:rPr lang="en-US" altLang="ko-KR" sz="1200" dirty="0" smtClean="0">
                <a:latin typeface="+mn-ea"/>
                <a:ea typeface="+mn-ea"/>
              </a:rPr>
              <a:t>CUBIC</a:t>
            </a:r>
            <a:r>
              <a:rPr lang="ko-KR" altLang="en-US" sz="1200" dirty="0" smtClean="0">
                <a:latin typeface="+mn-ea"/>
                <a:ea typeface="+mn-ea"/>
              </a:rPr>
              <a:t>를 사용하는 경우 </a:t>
            </a:r>
            <a:r>
              <a:rPr lang="en-US" altLang="ko-KR" sz="1200" dirty="0" smtClean="0">
                <a:latin typeface="+mn-ea"/>
                <a:ea typeface="+mn-ea"/>
              </a:rPr>
              <a:t>CUBIC Web</a:t>
            </a:r>
            <a:r>
              <a:rPr lang="ko-KR" altLang="en-US" sz="1200" dirty="0" smtClean="0">
                <a:latin typeface="+mn-ea"/>
                <a:ea typeface="+mn-ea"/>
              </a:rPr>
              <a:t>에 </a:t>
            </a:r>
            <a:r>
              <a:rPr lang="ko-KR" altLang="en-US" sz="1200" dirty="0">
                <a:latin typeface="+mn-ea"/>
                <a:ea typeface="+mn-ea"/>
              </a:rPr>
              <a:t>액</a:t>
            </a:r>
            <a:r>
              <a:rPr lang="ko-KR" altLang="en-US" sz="1200" dirty="0" smtClean="0">
                <a:latin typeface="+mn-ea"/>
                <a:ea typeface="+mn-ea"/>
              </a:rPr>
              <a:t>세스 하는 </a:t>
            </a:r>
            <a:r>
              <a:rPr lang="en-US" altLang="ko-KR" sz="1200" dirty="0" smtClean="0">
                <a:latin typeface="+mn-ea"/>
                <a:ea typeface="+mn-ea"/>
              </a:rPr>
              <a:t>URL</a:t>
            </a:r>
            <a:r>
              <a:rPr lang="ko-KR" altLang="en-US" sz="1200" dirty="0" smtClean="0">
                <a:latin typeface="+mn-ea"/>
                <a:ea typeface="+mn-ea"/>
              </a:rPr>
              <a:t>은 </a:t>
            </a:r>
            <a:r>
              <a:rPr lang="en-US" altLang="ko-KR" sz="1200" dirty="0" smtClean="0">
                <a:latin typeface="+mn-ea"/>
                <a:ea typeface="+mn-ea"/>
                <a:hlinkClick r:id="rId3"/>
              </a:rPr>
              <a:t>http://</a:t>
            </a:r>
            <a:r>
              <a:rPr lang="en-US" altLang="ko-KR" sz="1200" dirty="0" smtClean="0">
                <a:latin typeface="+mn-ea"/>
                <a:ea typeface="+mn-ea"/>
                <a:hlinkClick r:id="rId3"/>
              </a:rPr>
              <a:t>localhost:8080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입니다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Web URL: http://&lt;CUBIC O&amp;M Node IP&gt;:8080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+mn-ea"/>
                <a:ea typeface="+mn-ea"/>
              </a:rPr>
              <a:t>예를 들면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  <a:hlinkClick r:id="rId4"/>
              </a:rPr>
              <a:t>http</a:t>
            </a:r>
            <a:r>
              <a:rPr lang="en-US" altLang="ko-KR" sz="1200" dirty="0">
                <a:latin typeface="+mn-ea"/>
                <a:ea typeface="+mn-ea"/>
                <a:hlinkClick r:id="rId4"/>
              </a:rPr>
              <a:t>://</a:t>
            </a:r>
            <a:r>
              <a:rPr lang="en-US" altLang="ko-KR" sz="1200" dirty="0" smtClean="0">
                <a:latin typeface="+mn-ea"/>
                <a:ea typeface="+mn-ea"/>
                <a:hlinkClick r:id="rId4"/>
              </a:rPr>
              <a:t>2**.2**.1**.1**:8080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CUBIC</a:t>
            </a:r>
            <a:r>
              <a:rPr lang="ko-KR" altLang="en-US" sz="1200" dirty="0" smtClean="0">
                <a:latin typeface="+mn-ea"/>
                <a:ea typeface="+mn-ea"/>
              </a:rPr>
              <a:t>를 실행하면 로그인 화면으로 이동합니다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endParaRPr lang="ko-KR" altLang="ko-KR" sz="1200" dirty="0"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40271" y="1614662"/>
            <a:ext cx="6500464" cy="347662"/>
            <a:chOff x="525463" y="2754411"/>
            <a:chExt cx="6500464" cy="347662"/>
          </a:xfrm>
        </p:grpSpPr>
        <p:sp>
          <p:nvSpPr>
            <p:cNvPr id="7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/>
                  <a:ea typeface="맑은 고딕"/>
                </a:rPr>
                <a:t>    </a:t>
              </a:r>
              <a:r>
                <a:rPr kumimoji="0" lang="en-US" altLang="ko-KR" sz="1400" b="1" kern="0" dirty="0" smtClean="0">
                  <a:latin typeface="맑은 고딕"/>
                  <a:ea typeface="맑은 고딕"/>
                </a:rPr>
                <a:t>CUBIC Web 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실행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8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9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0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4" name="사각형 설명선 3"/>
          <p:cNvSpPr/>
          <p:nvPr/>
        </p:nvSpPr>
        <p:spPr>
          <a:xfrm>
            <a:off x="4788743" y="6319670"/>
            <a:ext cx="1872208" cy="683214"/>
          </a:xfrm>
          <a:prstGeom prst="wedgeRectCallout">
            <a:avLst>
              <a:gd name="adj1" fmla="val -81533"/>
              <a:gd name="adj2" fmla="val 73179"/>
            </a:avLst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기본계정</a:t>
            </a:r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:           </a:t>
            </a:r>
          </a:p>
          <a:p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ID : admin</a:t>
            </a:r>
          </a:p>
          <a:p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Password :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246296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08" y="3932425"/>
            <a:ext cx="6574705" cy="3595036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CUBIC </a:t>
            </a:r>
            <a:r>
              <a:rPr lang="ko-KR" altLang="en-US" dirty="0" smtClean="0"/>
              <a:t>계정 생성</a:t>
            </a:r>
            <a:endParaRPr lang="ko-KR" altLang="en-US" dirty="0"/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24311" y="64897"/>
            <a:ext cx="5027956" cy="714380"/>
          </a:xfrm>
        </p:spPr>
        <p:txBody>
          <a:bodyPr/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Ⅰ. Start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3. CUBIC </a:t>
            </a:r>
            <a:r>
              <a:rPr lang="ko-KR" altLang="en-US" dirty="0" smtClean="0"/>
              <a:t>계정 생성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내용 개체 틀 1"/>
          <p:cNvSpPr txBox="1">
            <a:spLocks/>
          </p:cNvSpPr>
          <p:nvPr/>
        </p:nvSpPr>
        <p:spPr>
          <a:xfrm>
            <a:off x="557531" y="2034332"/>
            <a:ext cx="6679484" cy="172804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CUBIC</a:t>
            </a:r>
            <a:r>
              <a:rPr lang="ko-KR" altLang="en-US" sz="1200" dirty="0" smtClean="0">
                <a:latin typeface="+mn-ea"/>
                <a:ea typeface="+mn-ea"/>
              </a:rPr>
              <a:t>에 계정을 생성하는 방법은 초기 화면에서  </a:t>
            </a:r>
            <a:r>
              <a:rPr lang="en-US" altLang="ko-KR" sz="1200" dirty="0" smtClean="0">
                <a:latin typeface="+mn-ea"/>
                <a:ea typeface="+mn-ea"/>
              </a:rPr>
              <a:t>         </a:t>
            </a:r>
            <a:r>
              <a:rPr lang="ko-KR" altLang="en-US" sz="1200" dirty="0" smtClean="0">
                <a:latin typeface="+mn-ea"/>
                <a:ea typeface="+mn-ea"/>
              </a:rPr>
              <a:t>을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클릭합니다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이때 화면에 나타나는 </a:t>
            </a:r>
            <a:r>
              <a:rPr lang="en-US" altLang="ko-KR" sz="1200" dirty="0" smtClean="0">
                <a:latin typeface="+mn-ea"/>
                <a:ea typeface="+mn-ea"/>
              </a:rPr>
              <a:t>User Information</a:t>
            </a:r>
            <a:r>
              <a:rPr lang="ko-KR" altLang="en-US" sz="1200" dirty="0" smtClean="0">
                <a:latin typeface="+mn-ea"/>
                <a:ea typeface="+mn-ea"/>
              </a:rPr>
              <a:t>에 정보를 입력하고                     을 클릭합니다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endParaRPr lang="en-US" altLang="ko-KR" sz="120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필수 입력 항목은 다음과 같습니다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User ID / User Name / Password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/ Verify Password</a:t>
            </a:r>
            <a:endParaRPr lang="ko-KR" altLang="ko-KR" sz="1200" dirty="0"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40271" y="1614662"/>
            <a:ext cx="6500464" cy="347662"/>
            <a:chOff x="525463" y="2754411"/>
            <a:chExt cx="6500464" cy="347662"/>
          </a:xfrm>
        </p:grpSpPr>
        <p:sp>
          <p:nvSpPr>
            <p:cNvPr id="7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/>
                  <a:ea typeface="맑은 고딕"/>
                </a:rPr>
                <a:t>    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계정 생성 하기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8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9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10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743" y="2466380"/>
            <a:ext cx="1011201" cy="37108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656" y="2106340"/>
            <a:ext cx="481584" cy="40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9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08929" y="4119565"/>
            <a:ext cx="4608512" cy="279877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4400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ko-KR" altLang="en-US" dirty="0" smtClean="0">
                <a:solidFill>
                  <a:srgbClr val="77B03D"/>
                </a:solidFill>
                <a:latin typeface="+mn-ea"/>
              </a:rPr>
              <a:t>시작하기</a:t>
            </a:r>
            <a:endParaRPr kumimoji="0" lang="en-US" altLang="ko-KR" dirty="0" smtClean="0">
              <a:solidFill>
                <a:srgbClr val="77B03D"/>
              </a:solidFill>
              <a:latin typeface="+mn-ea"/>
            </a:endParaRP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kumimoji="0" lang="en-US" altLang="ko-KR" dirty="0" smtClean="0">
                <a:solidFill>
                  <a:srgbClr val="77B03D"/>
                </a:solidFill>
                <a:latin typeface="+mn-ea"/>
              </a:rPr>
              <a:t>Dashboard </a:t>
            </a:r>
            <a:r>
              <a:rPr kumimoji="0" lang="ko-KR" altLang="en-US" dirty="0" smtClean="0">
                <a:solidFill>
                  <a:srgbClr val="77B03D"/>
                </a:solidFill>
                <a:latin typeface="+mn-ea"/>
              </a:rPr>
              <a:t>보기</a:t>
            </a:r>
            <a:endParaRPr kumimoji="0" lang="en-US" altLang="ko-KR" dirty="0" smtClean="0">
              <a:solidFill>
                <a:srgbClr val="77B03D"/>
              </a:solidFill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73095" y="3145124"/>
            <a:ext cx="6072230" cy="7858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bg1">
                    <a:lumMod val="65000"/>
                    <a:alpha val="20000"/>
                  </a:schemeClr>
                </a:gs>
                <a:gs pos="30000">
                  <a:schemeClr val="bg1">
                    <a:lumMod val="65000"/>
                  </a:schemeClr>
                </a:gs>
                <a:gs pos="70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  <a:alpha val="20000"/>
                  </a:schemeClr>
                </a:gs>
              </a:gsLst>
              <a:lin ang="0" scaled="0"/>
            </a:gradFill>
          </a:ln>
          <a:effectLst>
            <a:outerShdw blurRad="152400" dist="12700" dir="5400000" sx="92000" sy="92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851937" y="3274040"/>
            <a:ext cx="38576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800" b="1" dirty="0" smtClean="0">
                <a:ln w="18415" cmpd="sng">
                  <a:noFill/>
                  <a:prstDash val="solid"/>
                </a:ln>
                <a:latin typeface="+mn-ea"/>
              </a:rPr>
              <a:t>Dashboard</a:t>
            </a:r>
            <a:endParaRPr lang="en-US" altLang="ko-KR" sz="2800" b="1" dirty="0">
              <a:ln w="18415" cmpd="sng">
                <a:noFill/>
                <a:prstDash val="solid"/>
              </a:ln>
              <a:latin typeface="+mn-ea"/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1116335" y="3135719"/>
            <a:ext cx="1512168" cy="795224"/>
          </a:xfrm>
          <a:custGeom>
            <a:avLst/>
            <a:gdLst>
              <a:gd name="connsiteX0" fmla="*/ 0 w 1000132"/>
              <a:gd name="connsiteY0" fmla="*/ 0 h 972000"/>
              <a:gd name="connsiteX1" fmla="*/ 1000132 w 1000132"/>
              <a:gd name="connsiteY1" fmla="*/ 0 h 972000"/>
              <a:gd name="connsiteX2" fmla="*/ 1000132 w 1000132"/>
              <a:gd name="connsiteY2" fmla="*/ 972000 h 972000"/>
              <a:gd name="connsiteX3" fmla="*/ 0 w 1000132"/>
              <a:gd name="connsiteY3" fmla="*/ 972000 h 972000"/>
              <a:gd name="connsiteX4" fmla="*/ 0 w 1000132"/>
              <a:gd name="connsiteY4" fmla="*/ 0 h 972000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0 w 1228606"/>
              <a:gd name="connsiteY3" fmla="*/ 972000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228606"/>
              <a:gd name="connsiteY0" fmla="*/ 0 h 972747"/>
              <a:gd name="connsiteX1" fmla="*/ 1000132 w 1228606"/>
              <a:gd name="connsiteY1" fmla="*/ 0 h 972747"/>
              <a:gd name="connsiteX2" fmla="*/ 1228606 w 1228606"/>
              <a:gd name="connsiteY2" fmla="*/ 972747 h 972747"/>
              <a:gd name="connsiteX3" fmla="*/ 231866 w 1228606"/>
              <a:gd name="connsiteY3" fmla="*/ 968414 h 972747"/>
              <a:gd name="connsiteX4" fmla="*/ 0 w 1228606"/>
              <a:gd name="connsiteY4" fmla="*/ 0 h 972747"/>
              <a:gd name="connsiteX0" fmla="*/ 0 w 1585124"/>
              <a:gd name="connsiteY0" fmla="*/ 0 h 971111"/>
              <a:gd name="connsiteX1" fmla="*/ 1000132 w 1585124"/>
              <a:gd name="connsiteY1" fmla="*/ 0 h 971111"/>
              <a:gd name="connsiteX2" fmla="*/ 1585124 w 1585124"/>
              <a:gd name="connsiteY2" fmla="*/ 964827 h 971111"/>
              <a:gd name="connsiteX3" fmla="*/ 231866 w 1585124"/>
              <a:gd name="connsiteY3" fmla="*/ 968414 h 971111"/>
              <a:gd name="connsiteX4" fmla="*/ 0 w 1585124"/>
              <a:gd name="connsiteY4" fmla="*/ 0 h 971111"/>
              <a:gd name="connsiteX0" fmla="*/ 0 w 1585124"/>
              <a:gd name="connsiteY0" fmla="*/ 0 h 967525"/>
              <a:gd name="connsiteX1" fmla="*/ 1000132 w 1585124"/>
              <a:gd name="connsiteY1" fmla="*/ 0 h 967525"/>
              <a:gd name="connsiteX2" fmla="*/ 1585124 w 1585124"/>
              <a:gd name="connsiteY2" fmla="*/ 964827 h 967525"/>
              <a:gd name="connsiteX3" fmla="*/ 600444 w 1585124"/>
              <a:gd name="connsiteY3" fmla="*/ 964828 h 967525"/>
              <a:gd name="connsiteX4" fmla="*/ 0 w 1585124"/>
              <a:gd name="connsiteY4" fmla="*/ 0 h 967525"/>
              <a:gd name="connsiteX0" fmla="*/ 0 w 1585124"/>
              <a:gd name="connsiteY0" fmla="*/ 0 h 964828"/>
              <a:gd name="connsiteX1" fmla="*/ 1000132 w 1585124"/>
              <a:gd name="connsiteY1" fmla="*/ 0 h 964828"/>
              <a:gd name="connsiteX2" fmla="*/ 1585124 w 1585124"/>
              <a:gd name="connsiteY2" fmla="*/ 964827 h 964828"/>
              <a:gd name="connsiteX3" fmla="*/ 600444 w 1585124"/>
              <a:gd name="connsiteY3" fmla="*/ 964828 h 964828"/>
              <a:gd name="connsiteX4" fmla="*/ 0 w 1585124"/>
              <a:gd name="connsiteY4" fmla="*/ 0 h 964828"/>
              <a:gd name="connsiteX0" fmla="*/ 0 w 1585124"/>
              <a:gd name="connsiteY0" fmla="*/ 0 h 964828"/>
              <a:gd name="connsiteX1" fmla="*/ 1000132 w 1585124"/>
              <a:gd name="connsiteY1" fmla="*/ 0 h 964828"/>
              <a:gd name="connsiteX2" fmla="*/ 1585124 w 1585124"/>
              <a:gd name="connsiteY2" fmla="*/ 964827 h 964828"/>
              <a:gd name="connsiteX3" fmla="*/ 600444 w 1585124"/>
              <a:gd name="connsiteY3" fmla="*/ 964828 h 964828"/>
              <a:gd name="connsiteX4" fmla="*/ 0 w 1585124"/>
              <a:gd name="connsiteY4" fmla="*/ 0 h 964828"/>
              <a:gd name="connsiteX0" fmla="*/ 0 w 1585124"/>
              <a:gd name="connsiteY0" fmla="*/ 0 h 964828"/>
              <a:gd name="connsiteX1" fmla="*/ 1000132 w 1585124"/>
              <a:gd name="connsiteY1" fmla="*/ 0 h 964828"/>
              <a:gd name="connsiteX2" fmla="*/ 1585124 w 1585124"/>
              <a:gd name="connsiteY2" fmla="*/ 964827 h 964828"/>
              <a:gd name="connsiteX3" fmla="*/ 600444 w 1585124"/>
              <a:gd name="connsiteY3" fmla="*/ 964828 h 964828"/>
              <a:gd name="connsiteX4" fmla="*/ 0 w 1585124"/>
              <a:gd name="connsiteY4" fmla="*/ 0 h 964828"/>
              <a:gd name="connsiteX0" fmla="*/ 0 w 1585124"/>
              <a:gd name="connsiteY0" fmla="*/ 0 h 964828"/>
              <a:gd name="connsiteX1" fmla="*/ 1000132 w 1585124"/>
              <a:gd name="connsiteY1" fmla="*/ 0 h 964828"/>
              <a:gd name="connsiteX2" fmla="*/ 1585124 w 1585124"/>
              <a:gd name="connsiteY2" fmla="*/ 964827 h 964828"/>
              <a:gd name="connsiteX3" fmla="*/ 600444 w 1585124"/>
              <a:gd name="connsiteY3" fmla="*/ 964828 h 964828"/>
              <a:gd name="connsiteX4" fmla="*/ 0 w 1585124"/>
              <a:gd name="connsiteY4" fmla="*/ 0 h 964828"/>
              <a:gd name="connsiteX0" fmla="*/ 0 w 1585124"/>
              <a:gd name="connsiteY0" fmla="*/ 0 h 964828"/>
              <a:gd name="connsiteX1" fmla="*/ 1000132 w 1585124"/>
              <a:gd name="connsiteY1" fmla="*/ 0 h 964828"/>
              <a:gd name="connsiteX2" fmla="*/ 1585124 w 1585124"/>
              <a:gd name="connsiteY2" fmla="*/ 964827 h 964828"/>
              <a:gd name="connsiteX3" fmla="*/ 600444 w 1585124"/>
              <a:gd name="connsiteY3" fmla="*/ 964828 h 964828"/>
              <a:gd name="connsiteX4" fmla="*/ 0 w 1585124"/>
              <a:gd name="connsiteY4" fmla="*/ 0 h 964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5124" h="964828">
                <a:moveTo>
                  <a:pt x="0" y="0"/>
                </a:moveTo>
                <a:lnTo>
                  <a:pt x="1000132" y="0"/>
                </a:lnTo>
                <a:cubicBezTo>
                  <a:pt x="1175913" y="3709"/>
                  <a:pt x="1349997" y="828495"/>
                  <a:pt x="1585124" y="964827"/>
                </a:cubicBezTo>
                <a:lnTo>
                  <a:pt x="600444" y="964828"/>
                </a:lnTo>
                <a:cubicBezTo>
                  <a:pt x="395949" y="963939"/>
                  <a:pt x="233684" y="73644"/>
                  <a:pt x="0" y="0"/>
                </a:cubicBezTo>
                <a:close/>
              </a:path>
            </a:pathLst>
          </a:custGeom>
          <a:solidFill>
            <a:srgbClr val="77B03D"/>
          </a:solidFill>
          <a:ln w="3175">
            <a:solidFill>
              <a:srgbClr val="719C27"/>
            </a:solidFill>
          </a:ln>
          <a:effectLst>
            <a:innerShdw blurRad="63500" dist="50800" dir="13500000">
              <a:schemeClr val="bg1">
                <a:alpha val="18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dirty="0" smtClean="0">
                <a:solidFill>
                  <a:schemeClr val="bg1"/>
                </a:solidFill>
                <a:effectLst>
                  <a:outerShdw blurRad="127000" dir="5400000" algn="t" rotWithShape="0">
                    <a:prstClr val="black">
                      <a:alpha val="40000"/>
                    </a:prstClr>
                  </a:outerShdw>
                </a:effectLst>
                <a:latin typeface="MS Mincho" pitchFamily="49" charset="-128"/>
                <a:ea typeface="MS Mincho" pitchFamily="49" charset="-128"/>
              </a:rPr>
              <a:t>Ⅱ</a:t>
            </a:r>
            <a:endParaRPr lang="ko-KR" altLang="en-US" sz="3200" dirty="0">
              <a:solidFill>
                <a:schemeClr val="bg1"/>
              </a:solidFill>
              <a:effectLst>
                <a:outerShdw blurRad="127000" dir="5400000" algn="t" rotWithShape="0">
                  <a:prstClr val="black">
                    <a:alpha val="40000"/>
                  </a:prstClr>
                </a:outerShdw>
              </a:effectLst>
              <a:latin typeface="MS Mincho" pitchFamily="49" charset="-128"/>
              <a:ea typeface="Rix고딕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54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93" y="6148644"/>
            <a:ext cx="6655109" cy="3674966"/>
          </a:xfrm>
          <a:prstGeom prst="rect">
            <a:avLst/>
          </a:prstGeom>
        </p:spPr>
      </p:pic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Ⅱ. Dashboard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시작하기</a:t>
            </a:r>
            <a:endParaRPr lang="en-US" altLang="ko-KR" sz="1400" dirty="0" smtClean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half" idx="14"/>
          </p:nvPr>
        </p:nvSpPr>
        <p:spPr>
          <a:xfrm>
            <a:off x="612279" y="1386260"/>
            <a:ext cx="6336704" cy="54799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ko-KR" sz="1200" dirty="0" smtClean="0"/>
              <a:t>Dashboard</a:t>
            </a:r>
            <a:r>
              <a:rPr lang="ko-KR" altLang="en-US" dirty="0"/>
              <a:t> </a:t>
            </a:r>
            <a:r>
              <a:rPr lang="ko-KR" altLang="en-US" dirty="0" smtClean="0"/>
              <a:t>전체 구성</a:t>
            </a:r>
            <a:r>
              <a:rPr lang="ko-KR" altLang="en-US" sz="1200" dirty="0" smtClean="0"/>
              <a:t>을 안내합니다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34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1. </a:t>
            </a:r>
            <a:r>
              <a:rPr lang="ko-KR" altLang="en-US" dirty="0" smtClean="0">
                <a:solidFill>
                  <a:schemeClr val="bg1"/>
                </a:solidFill>
              </a:rPr>
              <a:t>시작하기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내용 개체 틀 1"/>
          <p:cNvSpPr txBox="1">
            <a:spLocks/>
          </p:cNvSpPr>
          <p:nvPr/>
        </p:nvSpPr>
        <p:spPr>
          <a:xfrm>
            <a:off x="536696" y="2361427"/>
            <a:ext cx="6463460" cy="370535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CUBIC</a:t>
            </a:r>
            <a:r>
              <a:rPr lang="ko-KR" altLang="en-US" sz="1200" dirty="0" smtClean="0">
                <a:latin typeface="+mn-ea"/>
                <a:ea typeface="+mn-ea"/>
              </a:rPr>
              <a:t>에 </a:t>
            </a:r>
            <a:r>
              <a:rPr lang="en-US" altLang="ko-KR" sz="1200" dirty="0" smtClean="0">
                <a:latin typeface="+mn-ea"/>
                <a:ea typeface="+mn-ea"/>
              </a:rPr>
              <a:t>Dashboard </a:t>
            </a:r>
            <a:r>
              <a:rPr lang="ko-KR" altLang="en-US" sz="1200" dirty="0" smtClean="0">
                <a:latin typeface="+mn-ea"/>
                <a:ea typeface="+mn-ea"/>
              </a:rPr>
              <a:t>전체 구성은 다음 아래와 같습니다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lang="en-US" altLang="ko-KR" sz="1200" dirty="0">
              <a:latin typeface="+mn-ea"/>
              <a:ea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latin typeface="+mn-ea"/>
                <a:ea typeface="+mn-ea"/>
              </a:rPr>
              <a:t>상태 정보 </a:t>
            </a:r>
            <a:r>
              <a:rPr lang="en-US" altLang="ko-KR" sz="1200" dirty="0" smtClean="0">
                <a:latin typeface="+mn-ea"/>
                <a:ea typeface="+mn-ea"/>
              </a:rPr>
              <a:t>: Service, Volume, Node </a:t>
            </a:r>
            <a:r>
              <a:rPr lang="ko-KR" altLang="en-US" sz="1200" dirty="0" smtClean="0">
                <a:latin typeface="+mn-ea"/>
                <a:ea typeface="+mn-ea"/>
              </a:rPr>
              <a:t>의 현재 상태</a:t>
            </a:r>
            <a:r>
              <a:rPr lang="en-US" altLang="ko-KR" sz="1200" dirty="0" smtClean="0">
                <a:latin typeface="+mn-ea"/>
                <a:ea typeface="+mn-ea"/>
              </a:rPr>
              <a:t>(</a:t>
            </a:r>
            <a:r>
              <a:rPr lang="ko-KR" altLang="en-US" sz="1200" dirty="0" smtClean="0">
                <a:latin typeface="+mn-ea"/>
                <a:ea typeface="+mn-ea"/>
              </a:rPr>
              <a:t>정상</a:t>
            </a:r>
            <a:r>
              <a:rPr lang="en-US" altLang="ko-KR" sz="1200" dirty="0" smtClean="0">
                <a:latin typeface="+mn-ea"/>
                <a:ea typeface="+mn-ea"/>
              </a:rPr>
              <a:t>/</a:t>
            </a:r>
            <a:r>
              <a:rPr lang="ko-KR" altLang="en-US" sz="1200" dirty="0" smtClean="0">
                <a:latin typeface="+mn-ea"/>
                <a:ea typeface="+mn-ea"/>
              </a:rPr>
              <a:t>비정상 개수</a:t>
            </a:r>
            <a:r>
              <a:rPr lang="en-US" altLang="ko-KR" sz="1200" dirty="0" smtClean="0">
                <a:latin typeface="+mn-ea"/>
                <a:ea typeface="+mn-ea"/>
              </a:rPr>
              <a:t>)</a:t>
            </a:r>
            <a:r>
              <a:rPr lang="ko-KR" altLang="en-US" sz="1200" dirty="0" smtClean="0">
                <a:latin typeface="+mn-ea"/>
                <a:ea typeface="+mn-ea"/>
              </a:rPr>
              <a:t> 정보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latin typeface="+mn-ea"/>
                <a:ea typeface="+mn-ea"/>
              </a:rPr>
              <a:t>통계 요약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ea"/>
                <a:ea typeface="+mn-ea"/>
              </a:rPr>
              <a:t>Size </a:t>
            </a:r>
            <a:r>
              <a:rPr lang="en-US" altLang="ko-KR" sz="1200" dirty="0" smtClean="0">
                <a:latin typeface="+mn-ea"/>
                <a:ea typeface="+mn-ea"/>
              </a:rPr>
              <a:t>: Service</a:t>
            </a:r>
            <a:r>
              <a:rPr lang="ko-KR" altLang="en-US" sz="1200" dirty="0" smtClean="0">
                <a:latin typeface="+mn-ea"/>
                <a:ea typeface="+mn-ea"/>
              </a:rPr>
              <a:t>의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사용 용량의 총합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ea"/>
                <a:ea typeface="+mn-ea"/>
              </a:rPr>
              <a:t>Connection :</a:t>
            </a:r>
            <a:r>
              <a:rPr lang="en-US" altLang="ko-KR" sz="1200" dirty="0" smtClean="0">
                <a:latin typeface="+mn-ea"/>
                <a:ea typeface="+mn-ea"/>
              </a:rPr>
              <a:t> Service</a:t>
            </a:r>
            <a:r>
              <a:rPr lang="ko-KR" altLang="en-US" sz="1200" dirty="0" smtClean="0">
                <a:latin typeface="+mn-ea"/>
                <a:ea typeface="+mn-ea"/>
              </a:rPr>
              <a:t>에 연결 중인 클라이언트 수의 총합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latin typeface="+mn-ea"/>
                <a:ea typeface="+mn-ea"/>
              </a:rPr>
              <a:t>Throughput :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들의 현재 성능의 총합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b="1" dirty="0" smtClean="0">
                <a:latin typeface="+mn-ea"/>
                <a:ea typeface="+mn-ea"/>
              </a:rPr>
              <a:t>Service </a:t>
            </a:r>
            <a:r>
              <a:rPr lang="ko-KR" altLang="en-US" sz="1200" b="1" dirty="0" smtClean="0">
                <a:latin typeface="+mn-ea"/>
                <a:ea typeface="+mn-ea"/>
              </a:rPr>
              <a:t>패널 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각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에 대한 상태</a:t>
            </a:r>
            <a:r>
              <a:rPr lang="en-US" altLang="ko-KR" sz="1200" dirty="0" smtClean="0">
                <a:latin typeface="+mn-ea"/>
                <a:ea typeface="+mn-ea"/>
              </a:rPr>
              <a:t>(</a:t>
            </a:r>
            <a:r>
              <a:rPr lang="ko-KR" altLang="en-US" sz="1200" dirty="0" smtClean="0">
                <a:latin typeface="+mn-ea"/>
                <a:ea typeface="+mn-ea"/>
              </a:rPr>
              <a:t>정상</a:t>
            </a:r>
            <a:r>
              <a:rPr lang="en-US" altLang="ko-KR" sz="1200" dirty="0" smtClean="0">
                <a:latin typeface="+mn-ea"/>
                <a:ea typeface="+mn-ea"/>
              </a:rPr>
              <a:t>/</a:t>
            </a:r>
            <a:r>
              <a:rPr lang="ko-KR" altLang="en-US" sz="1200" dirty="0" smtClean="0">
                <a:latin typeface="+mn-ea"/>
                <a:ea typeface="+mn-ea"/>
              </a:rPr>
              <a:t>비정상</a:t>
            </a:r>
            <a:r>
              <a:rPr lang="en-US" altLang="ko-KR" sz="1200" dirty="0" smtClean="0">
                <a:latin typeface="+mn-ea"/>
                <a:ea typeface="+mn-ea"/>
              </a:rPr>
              <a:t>/Alarm</a:t>
            </a:r>
            <a:r>
              <a:rPr lang="ko-KR" altLang="en-US" sz="1200" dirty="0" smtClean="0">
                <a:latin typeface="+mn-ea"/>
                <a:ea typeface="+mn-ea"/>
              </a:rPr>
              <a:t> 등급</a:t>
            </a:r>
            <a:r>
              <a:rPr lang="en-US" altLang="ko-KR" sz="1200" dirty="0" smtClean="0">
                <a:latin typeface="+mn-ea"/>
                <a:ea typeface="+mn-ea"/>
              </a:rPr>
              <a:t>)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및 사용 용량 정보를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b="1" dirty="0" smtClean="0">
                <a:latin typeface="+mn-ea"/>
                <a:ea typeface="+mn-ea"/>
              </a:rPr>
              <a:t>Volume </a:t>
            </a:r>
            <a:r>
              <a:rPr lang="ko-KR" altLang="en-US" sz="1200" b="1" dirty="0" smtClean="0">
                <a:latin typeface="+mn-ea"/>
                <a:ea typeface="+mn-ea"/>
              </a:rPr>
              <a:t>패널 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각 </a:t>
            </a: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에 </a:t>
            </a:r>
            <a:r>
              <a:rPr lang="ko-KR" altLang="en-US" sz="1200" dirty="0">
                <a:latin typeface="+mn-ea"/>
                <a:ea typeface="+mn-ea"/>
              </a:rPr>
              <a:t>대한 상태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정상</a:t>
            </a:r>
            <a:r>
              <a:rPr lang="en-US" altLang="ko-KR" sz="1200" dirty="0">
                <a:latin typeface="+mn-ea"/>
                <a:ea typeface="+mn-ea"/>
              </a:rPr>
              <a:t>/</a:t>
            </a:r>
            <a:r>
              <a:rPr lang="ko-KR" altLang="en-US" sz="1200" dirty="0">
                <a:latin typeface="+mn-ea"/>
                <a:ea typeface="+mn-ea"/>
              </a:rPr>
              <a:t>비정상</a:t>
            </a:r>
            <a:r>
              <a:rPr lang="en-US" altLang="ko-KR" sz="1200" dirty="0" smtClean="0">
                <a:latin typeface="+mn-ea"/>
                <a:ea typeface="+mn-ea"/>
              </a:rPr>
              <a:t>/Alarm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등급</a:t>
            </a:r>
            <a:r>
              <a:rPr lang="en-US" altLang="ko-KR" sz="1200" dirty="0">
                <a:latin typeface="+mn-ea"/>
                <a:ea typeface="+mn-ea"/>
              </a:rPr>
              <a:t>) </a:t>
            </a:r>
            <a:r>
              <a:rPr lang="ko-KR" altLang="en-US" sz="1200" dirty="0">
                <a:latin typeface="+mn-ea"/>
                <a:ea typeface="+mn-ea"/>
              </a:rPr>
              <a:t>및 사용 용량 정보를 </a:t>
            </a:r>
            <a:r>
              <a:rPr lang="ko-KR" altLang="en-US" sz="1200" dirty="0" smtClean="0">
                <a:latin typeface="+mn-ea"/>
                <a:ea typeface="+mn-ea"/>
              </a:rPr>
              <a:t>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b="1" dirty="0" smtClean="0">
                <a:latin typeface="+mn-ea"/>
                <a:ea typeface="+mn-ea"/>
              </a:rPr>
              <a:t>Node </a:t>
            </a:r>
            <a:r>
              <a:rPr lang="ko-KR" altLang="en-US" sz="1200" b="1" dirty="0" smtClean="0">
                <a:latin typeface="+mn-ea"/>
                <a:ea typeface="+mn-ea"/>
              </a:rPr>
              <a:t>패널 </a:t>
            </a:r>
            <a:r>
              <a:rPr lang="en-US" altLang="ko-KR" sz="1200" dirty="0" smtClean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각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에 </a:t>
            </a:r>
            <a:r>
              <a:rPr lang="ko-KR" altLang="en-US" sz="1200" dirty="0">
                <a:latin typeface="+mn-ea"/>
                <a:ea typeface="+mn-ea"/>
              </a:rPr>
              <a:t>대한 상태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정상</a:t>
            </a:r>
            <a:r>
              <a:rPr lang="en-US" altLang="ko-KR" sz="1200" dirty="0">
                <a:latin typeface="+mn-ea"/>
                <a:ea typeface="+mn-ea"/>
              </a:rPr>
              <a:t>/</a:t>
            </a:r>
            <a:r>
              <a:rPr lang="ko-KR" altLang="en-US" sz="1200" dirty="0">
                <a:latin typeface="+mn-ea"/>
                <a:ea typeface="+mn-ea"/>
              </a:rPr>
              <a:t>비정상</a:t>
            </a:r>
            <a:r>
              <a:rPr lang="en-US" altLang="ko-KR" sz="1200" dirty="0" smtClean="0">
                <a:latin typeface="+mn-ea"/>
                <a:ea typeface="+mn-ea"/>
              </a:rPr>
              <a:t>/Alarm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등급</a:t>
            </a:r>
            <a:r>
              <a:rPr lang="en-US" altLang="ko-KR" sz="1200" dirty="0">
                <a:latin typeface="+mn-ea"/>
                <a:ea typeface="+mn-ea"/>
              </a:rPr>
              <a:t>) </a:t>
            </a:r>
            <a:r>
              <a:rPr lang="ko-KR" altLang="en-US" sz="1200" dirty="0">
                <a:latin typeface="+mn-ea"/>
                <a:ea typeface="+mn-ea"/>
              </a:rPr>
              <a:t>및 </a:t>
            </a:r>
            <a:r>
              <a:rPr lang="ko-KR" altLang="en-US" sz="1200" dirty="0" smtClean="0">
                <a:latin typeface="+mn-ea"/>
                <a:ea typeface="+mn-ea"/>
              </a:rPr>
              <a:t>리소스 사용 정보를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b="1" dirty="0" smtClean="0">
                <a:latin typeface="+mn-ea"/>
                <a:ea typeface="+mn-ea"/>
              </a:rPr>
              <a:t>Alarm </a:t>
            </a:r>
            <a:r>
              <a:rPr lang="ko-KR" altLang="en-US" sz="1200" b="1" dirty="0" smtClean="0">
                <a:latin typeface="+mn-ea"/>
                <a:ea typeface="+mn-ea"/>
              </a:rPr>
              <a:t>패널 </a:t>
            </a:r>
            <a:r>
              <a:rPr lang="en-US" altLang="ko-KR" sz="1200" b="1" dirty="0" smtClean="0">
                <a:latin typeface="+mn-ea"/>
                <a:ea typeface="+mn-ea"/>
              </a:rPr>
              <a:t>: </a:t>
            </a:r>
            <a:r>
              <a:rPr lang="ko-KR" altLang="en-US" sz="1200" dirty="0" smtClean="0">
                <a:latin typeface="+mn-ea"/>
                <a:ea typeface="+mn-ea"/>
              </a:rPr>
              <a:t>현재 발생한 </a:t>
            </a:r>
            <a:r>
              <a:rPr lang="en-US" altLang="ko-KR" sz="1200" dirty="0" smtClean="0">
                <a:latin typeface="+mn-ea"/>
                <a:ea typeface="+mn-ea"/>
              </a:rPr>
              <a:t>Alarm</a:t>
            </a:r>
            <a:r>
              <a:rPr lang="ko-KR" altLang="en-US" sz="1200" dirty="0" smtClean="0">
                <a:latin typeface="+mn-ea"/>
                <a:ea typeface="+mn-ea"/>
              </a:rPr>
              <a:t>에 대한 리스트를 제공함과 동시에</a:t>
            </a:r>
            <a:r>
              <a:rPr lang="en-US" altLang="ko-KR" sz="1200" dirty="0" smtClean="0">
                <a:latin typeface="+mn-ea"/>
                <a:ea typeface="+mn-ea"/>
              </a:rPr>
              <a:t>,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Service/Volume/Node </a:t>
            </a:r>
            <a:r>
              <a:rPr lang="ko-KR" altLang="en-US" sz="1200" dirty="0" smtClean="0">
                <a:latin typeface="+mn-ea"/>
                <a:ea typeface="+mn-ea"/>
              </a:rPr>
              <a:t>패널과 연동 되어서 선택된 리소스에 대한 </a:t>
            </a:r>
            <a:r>
              <a:rPr lang="en-US" altLang="ko-KR" sz="1200" dirty="0" smtClean="0">
                <a:latin typeface="+mn-ea"/>
                <a:ea typeface="+mn-ea"/>
              </a:rPr>
              <a:t>Alarm</a:t>
            </a:r>
            <a:r>
              <a:rPr lang="ko-KR" altLang="en-US" sz="1200" dirty="0" smtClean="0">
                <a:latin typeface="+mn-ea"/>
                <a:ea typeface="+mn-ea"/>
              </a:rPr>
              <a:t> 정보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 smtClean="0">
                <a:latin typeface="+mn-ea"/>
                <a:ea typeface="+mn-ea"/>
              </a:rPr>
              <a:t>갱신 및 갱신정보를 표시하는 툴 바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ko-KR" altLang="en-US" sz="1200" dirty="0">
              <a:latin typeface="+mn-ea"/>
              <a:ea typeface="+mn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48039" y="2106340"/>
            <a:ext cx="6500464" cy="347662"/>
            <a:chOff x="525463" y="2754411"/>
            <a:chExt cx="6500464" cy="347662"/>
          </a:xfrm>
        </p:grpSpPr>
        <p:sp>
          <p:nvSpPr>
            <p:cNvPr id="36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    개요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37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38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9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845130" y="720997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③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98850" y="6517876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600" b="1" dirty="0" smtClean="0">
                <a:solidFill>
                  <a:srgbClr val="00B0F0"/>
                </a:solidFill>
                <a:latin typeface="맑은 고딕"/>
                <a:ea typeface="맑은 고딕"/>
              </a:rPr>
              <a:t>②</a:t>
            </a:r>
            <a:endParaRPr lang="ko-KR" altLang="en-US" sz="1600" b="1" dirty="0">
              <a:solidFill>
                <a:srgbClr val="00B0F0"/>
              </a:solidFill>
              <a:latin typeface="맑은 고딕"/>
              <a:ea typeface="맑은 고딕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77462" y="6564263"/>
            <a:ext cx="3175177" cy="544454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6191497" y="6334030"/>
            <a:ext cx="973510" cy="230233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50205" y="654963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①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17822" y="6564263"/>
            <a:ext cx="3247185" cy="544454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707609" y="7256306"/>
            <a:ext cx="3361054" cy="1509469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707609" y="8765775"/>
            <a:ext cx="3361054" cy="1057835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070816" y="7256306"/>
            <a:ext cx="645919" cy="2567304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706348" y="7256306"/>
            <a:ext cx="2458659" cy="2567304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301514" y="720997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④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87453" y="720997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⑤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5130" y="87331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⑥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801647" y="628017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00B0F0"/>
                </a:solidFill>
                <a:latin typeface="+mn-ea"/>
                <a:ea typeface="+mn-ea"/>
              </a:rPr>
              <a:t>⑦</a:t>
            </a:r>
            <a:endParaRPr lang="ko-KR" altLang="en-US" sz="1600" b="1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85976" y="9970269"/>
            <a:ext cx="3778250" cy="3770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i="1" dirty="0">
                <a:latin typeface="+mn-ea"/>
                <a:ea typeface="+mn-ea"/>
              </a:rPr>
              <a:t>** “CUBIC”</a:t>
            </a:r>
            <a:r>
              <a:rPr lang="ko-KR" altLang="en-US" sz="1100" i="1" dirty="0">
                <a:latin typeface="+mn-ea"/>
                <a:ea typeface="+mn-ea"/>
              </a:rPr>
              <a:t>에서 </a:t>
            </a:r>
            <a:r>
              <a:rPr lang="en-US" altLang="ko-KR" sz="1100" i="1" dirty="0">
                <a:latin typeface="+mn-ea"/>
                <a:ea typeface="+mn-ea"/>
              </a:rPr>
              <a:t>Service</a:t>
            </a:r>
            <a:r>
              <a:rPr lang="ko-KR" altLang="en-US" sz="1100" i="1" dirty="0">
                <a:latin typeface="+mn-ea"/>
                <a:ea typeface="+mn-ea"/>
              </a:rPr>
              <a:t>는 </a:t>
            </a:r>
            <a:r>
              <a:rPr lang="en-US" altLang="ko-KR" sz="1100" i="1" dirty="0">
                <a:latin typeface="+mn-ea"/>
                <a:ea typeface="+mn-ea"/>
              </a:rPr>
              <a:t>“Export”</a:t>
            </a:r>
            <a:r>
              <a:rPr lang="ko-KR" altLang="en-US" sz="1100" i="1" dirty="0">
                <a:latin typeface="+mn-ea"/>
                <a:ea typeface="+mn-ea"/>
              </a:rPr>
              <a:t>를 의미한다</a:t>
            </a:r>
            <a:r>
              <a:rPr lang="en-US" altLang="ko-KR" sz="1100" i="1" dirty="0">
                <a:latin typeface="+mn-ea"/>
                <a:ea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4762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Ⅱ. Dashboard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2</a:t>
            </a:r>
            <a:r>
              <a:rPr lang="en-US" altLang="ko-KR" sz="1400" dirty="0" smtClean="0"/>
              <a:t>. Dashboard </a:t>
            </a:r>
            <a:r>
              <a:rPr lang="ko-KR" altLang="en-US" sz="1400" dirty="0" smtClean="0"/>
              <a:t>보기</a:t>
            </a:r>
            <a:endParaRPr lang="en-US" altLang="ko-KR" sz="1400" dirty="0" smtClean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half" idx="14"/>
          </p:nvPr>
        </p:nvSpPr>
        <p:spPr>
          <a:xfrm>
            <a:off x="612279" y="1386260"/>
            <a:ext cx="6336704" cy="54799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ko-KR" sz="1200" dirty="0" smtClean="0"/>
              <a:t>Dashboard</a:t>
            </a:r>
            <a:r>
              <a:rPr lang="ko-KR" altLang="en-US" dirty="0" smtClean="0"/>
              <a:t> 사용법</a:t>
            </a:r>
            <a:r>
              <a:rPr lang="ko-KR" altLang="en-US" sz="1200" dirty="0" smtClean="0"/>
              <a:t>을 안내합니다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34" name="부제목 4"/>
          <p:cNvSpPr>
            <a:spLocks noGrp="1"/>
          </p:cNvSpPr>
          <p:nvPr>
            <p:ph type="subTitle" idx="1"/>
          </p:nvPr>
        </p:nvSpPr>
        <p:spPr>
          <a:xfrm>
            <a:off x="3494879" y="89191"/>
            <a:ext cx="3936991" cy="715971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en-US" altLang="ko-KR" dirty="0"/>
              <a:t>Dashboard </a:t>
            </a:r>
            <a:r>
              <a:rPr lang="ko-KR" altLang="en-US" dirty="0"/>
              <a:t>보기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9" name="그룹 6"/>
          <p:cNvGrpSpPr/>
          <p:nvPr/>
        </p:nvGrpSpPr>
        <p:grpSpPr>
          <a:xfrm>
            <a:off x="540271" y="2118718"/>
            <a:ext cx="6500464" cy="347662"/>
            <a:chOff x="525463" y="2754411"/>
            <a:chExt cx="6500464" cy="347662"/>
          </a:xfrm>
        </p:grpSpPr>
        <p:sp>
          <p:nvSpPr>
            <p:cNvPr id="30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/>
                  <a:ea typeface="맑은 고딕"/>
                </a:rPr>
                <a:t>    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상태 정보 확인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31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32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33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40" name="내용 개체 틀 1"/>
          <p:cNvSpPr txBox="1">
            <a:spLocks/>
          </p:cNvSpPr>
          <p:nvPr/>
        </p:nvSpPr>
        <p:spPr>
          <a:xfrm>
            <a:off x="647989" y="2394372"/>
            <a:ext cx="6614916" cy="361834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NAS</a:t>
            </a:r>
            <a:r>
              <a:rPr lang="ko-KR" altLang="en-US" sz="1200" dirty="0" smtClean="0">
                <a:latin typeface="+mn-ea"/>
                <a:ea typeface="+mn-ea"/>
              </a:rPr>
              <a:t>를 구성하는 </a:t>
            </a:r>
            <a:r>
              <a:rPr lang="en-US" altLang="ko-KR" sz="1200" dirty="0" smtClean="0">
                <a:latin typeface="+mn-ea"/>
                <a:ea typeface="+mn-ea"/>
              </a:rPr>
              <a:t>3</a:t>
            </a:r>
            <a:r>
              <a:rPr lang="ko-KR" altLang="en-US" sz="1200" dirty="0" smtClean="0">
                <a:latin typeface="+mn-ea"/>
                <a:ea typeface="+mn-ea"/>
              </a:rPr>
              <a:t>가지 리소스 타입</a:t>
            </a:r>
            <a:r>
              <a:rPr lang="en-US" altLang="ko-KR" sz="1200" dirty="0" smtClean="0">
                <a:latin typeface="+mn-ea"/>
                <a:ea typeface="+mn-ea"/>
              </a:rPr>
              <a:t>(Service, Volume, Node)</a:t>
            </a:r>
            <a:r>
              <a:rPr lang="ko-KR" altLang="en-US" sz="1200" dirty="0" smtClean="0">
                <a:latin typeface="+mn-ea"/>
                <a:ea typeface="+mn-ea"/>
              </a:rPr>
              <a:t>의 현재 상태 정보를 보여줍니다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  <a:r>
              <a:rPr lang="ko-KR" altLang="en-US" sz="1200" dirty="0" smtClean="0">
                <a:latin typeface="+mn-ea"/>
                <a:ea typeface="+mn-ea"/>
              </a:rPr>
              <a:t>각 리소스 별 정상</a:t>
            </a:r>
            <a:r>
              <a:rPr lang="en-US" altLang="ko-KR" sz="1200" dirty="0" smtClean="0">
                <a:latin typeface="+mn-ea"/>
                <a:ea typeface="+mn-ea"/>
              </a:rPr>
              <a:t>(Normal)/</a:t>
            </a:r>
            <a:r>
              <a:rPr lang="ko-KR" altLang="en-US" sz="1200" dirty="0" smtClean="0">
                <a:latin typeface="+mn-ea"/>
                <a:ea typeface="+mn-ea"/>
              </a:rPr>
              <a:t>비정상</a:t>
            </a:r>
            <a:r>
              <a:rPr lang="en-US" altLang="ko-KR" sz="1200" dirty="0" smtClean="0">
                <a:latin typeface="+mn-ea"/>
                <a:ea typeface="+mn-ea"/>
              </a:rPr>
              <a:t>(Abnormal)</a:t>
            </a:r>
            <a:r>
              <a:rPr lang="ko-KR" altLang="en-US" sz="1200" dirty="0" smtClean="0">
                <a:latin typeface="+mn-ea"/>
                <a:ea typeface="+mn-ea"/>
              </a:rPr>
              <a:t> 개수를 숫자로 나타내며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dirty="0" smtClean="0">
                <a:latin typeface="+mn-ea"/>
                <a:ea typeface="+mn-ea"/>
              </a:rPr>
              <a:t>단위는</a:t>
            </a:r>
            <a:r>
              <a:rPr lang="en-US" altLang="ko-KR" sz="1200" dirty="0" smtClean="0">
                <a:latin typeface="+mn-ea"/>
                <a:ea typeface="+mn-ea"/>
              </a:rPr>
              <a:t> K(=1,000), M(=1,000</a:t>
            </a:r>
            <a:r>
              <a:rPr lang="en-US" altLang="ko-KR" sz="1200" baseline="30000" dirty="0" smtClean="0">
                <a:latin typeface="+mn-ea"/>
                <a:ea typeface="+mn-ea"/>
              </a:rPr>
              <a:t>2</a:t>
            </a:r>
            <a:r>
              <a:rPr lang="en-US" altLang="ko-KR" sz="1200" dirty="0" smtClean="0">
                <a:latin typeface="+mn-ea"/>
                <a:ea typeface="+mn-ea"/>
              </a:rPr>
              <a:t>), G(=1,000</a:t>
            </a:r>
            <a:r>
              <a:rPr lang="en-US" altLang="ko-KR" sz="1200" baseline="30000" dirty="0" smtClean="0">
                <a:latin typeface="+mn-ea"/>
                <a:ea typeface="+mn-ea"/>
              </a:rPr>
              <a:t>3</a:t>
            </a:r>
            <a:r>
              <a:rPr lang="en-US" altLang="ko-KR" sz="1200" dirty="0" smtClean="0">
                <a:latin typeface="+mn-ea"/>
                <a:ea typeface="+mn-ea"/>
              </a:rPr>
              <a:t>)</a:t>
            </a:r>
            <a:r>
              <a:rPr lang="ko-KR" altLang="en-US" sz="1200" dirty="0" smtClean="0">
                <a:latin typeface="+mn-ea"/>
                <a:ea typeface="+mn-ea"/>
              </a:rPr>
              <a:t>로 표시되며</a:t>
            </a:r>
            <a:r>
              <a:rPr lang="en-US" altLang="ko-KR" sz="1200" dirty="0" smtClean="0">
                <a:latin typeface="+mn-ea"/>
                <a:ea typeface="+mn-ea"/>
              </a:rPr>
              <a:t>,  </a:t>
            </a:r>
            <a:r>
              <a:rPr lang="ko-KR" altLang="en-US" sz="1200" dirty="0" smtClean="0">
                <a:latin typeface="+mn-ea"/>
                <a:ea typeface="+mn-ea"/>
              </a:rPr>
              <a:t>각 단위의 아래 수는 올림 처리됩니다</a:t>
            </a:r>
            <a:r>
              <a:rPr lang="en-US" altLang="ko-KR" sz="1200" dirty="0" smtClean="0">
                <a:latin typeface="+mn-ea"/>
                <a:ea typeface="+mn-ea"/>
              </a:rPr>
              <a:t>. 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의 현재 상태 표시</a:t>
            </a:r>
            <a:r>
              <a:rPr lang="en-US" altLang="ko-KR" sz="1200" dirty="0" smtClean="0">
                <a:latin typeface="+mn-ea"/>
                <a:ea typeface="+mn-ea"/>
              </a:rPr>
              <a:t>: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77B03D"/>
                </a:solidFill>
                <a:latin typeface="+mn-ea"/>
                <a:ea typeface="+mn-ea"/>
              </a:rPr>
              <a:t>Normal</a:t>
            </a:r>
            <a:r>
              <a:rPr lang="en-US" altLang="ko-KR" sz="1200" dirty="0">
                <a:latin typeface="+mn-ea"/>
                <a:ea typeface="+mn-ea"/>
              </a:rPr>
              <a:t> : Node</a:t>
            </a:r>
            <a:r>
              <a:rPr lang="ko-KR" altLang="en-US" sz="1200" dirty="0">
                <a:latin typeface="+mn-ea"/>
                <a:ea typeface="+mn-ea"/>
              </a:rPr>
              <a:t> 정상 </a:t>
            </a:r>
            <a:r>
              <a:rPr lang="ko-KR" altLang="en-US" sz="1200" dirty="0" smtClean="0">
                <a:latin typeface="+mn-ea"/>
                <a:ea typeface="+mn-ea"/>
              </a:rPr>
              <a:t>개수 </a:t>
            </a:r>
            <a:r>
              <a:rPr lang="en-US" altLang="ko-KR" sz="1200" dirty="0" smtClean="0">
                <a:latin typeface="+mn-ea"/>
                <a:ea typeface="+mn-ea"/>
              </a:rPr>
              <a:t>/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  <a:ea typeface="+mn-ea"/>
              </a:rPr>
              <a:t> Abnormal </a:t>
            </a:r>
            <a:r>
              <a:rPr lang="en-US" altLang="ko-KR" sz="1200" dirty="0">
                <a:latin typeface="+mn-ea"/>
                <a:ea typeface="+mn-ea"/>
              </a:rPr>
              <a:t>: Node</a:t>
            </a:r>
            <a:r>
              <a:rPr lang="ko-KR" altLang="en-US" sz="1200" dirty="0">
                <a:latin typeface="+mn-ea"/>
                <a:ea typeface="+mn-ea"/>
              </a:rPr>
              <a:t> 비정상 개수 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의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ko-KR" altLang="en-US" sz="1200" dirty="0" smtClean="0">
                <a:latin typeface="+mn-ea"/>
                <a:ea typeface="+mn-ea"/>
              </a:rPr>
              <a:t>현재 상태 표시</a:t>
            </a:r>
            <a:r>
              <a:rPr lang="en-US" altLang="ko-KR" sz="1200" dirty="0" smtClean="0">
                <a:latin typeface="+mn-ea"/>
                <a:ea typeface="+mn-ea"/>
              </a:rPr>
              <a:t>: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77B03D"/>
                </a:solidFill>
                <a:latin typeface="+mn-ea"/>
                <a:ea typeface="+mn-ea"/>
              </a:rPr>
              <a:t>Normal</a:t>
            </a:r>
            <a:r>
              <a:rPr lang="en-US" altLang="ko-KR" sz="1200" dirty="0">
                <a:latin typeface="+mn-ea"/>
                <a:ea typeface="+mn-ea"/>
              </a:rPr>
              <a:t> : </a:t>
            </a: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정상 </a:t>
            </a:r>
            <a:r>
              <a:rPr lang="ko-KR" altLang="en-US" sz="1200" dirty="0" smtClean="0">
                <a:latin typeface="+mn-ea"/>
                <a:ea typeface="+mn-ea"/>
              </a:rPr>
              <a:t>개수 </a:t>
            </a:r>
            <a:r>
              <a:rPr lang="en-US" altLang="ko-KR" sz="1200" dirty="0" smtClean="0">
                <a:latin typeface="+mn-ea"/>
                <a:ea typeface="+mn-ea"/>
              </a:rPr>
              <a:t>/ 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  <a:ea typeface="+mn-ea"/>
              </a:rPr>
              <a:t>Abnormal 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en-US" altLang="ko-KR" sz="1200" dirty="0" smtClean="0">
                <a:latin typeface="+mn-ea"/>
                <a:ea typeface="+mn-ea"/>
              </a:rPr>
              <a:t>Volume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비정상 개수 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의 현재 상태 표시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77B03D"/>
                </a:solidFill>
                <a:latin typeface="+mn-ea"/>
                <a:ea typeface="+mn-ea"/>
              </a:rPr>
              <a:t>Normal</a:t>
            </a:r>
            <a:r>
              <a:rPr lang="en-US" altLang="ko-KR" sz="1200" dirty="0">
                <a:latin typeface="+mn-ea"/>
                <a:ea typeface="+mn-ea"/>
              </a:rPr>
              <a:t> :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정상 </a:t>
            </a:r>
            <a:r>
              <a:rPr lang="ko-KR" altLang="en-US" sz="1200" dirty="0" smtClean="0">
                <a:latin typeface="+mn-ea"/>
                <a:ea typeface="+mn-ea"/>
              </a:rPr>
              <a:t>개수 </a:t>
            </a:r>
            <a:r>
              <a:rPr lang="en-US" altLang="ko-KR" sz="1200" dirty="0" smtClean="0">
                <a:latin typeface="+mn-ea"/>
                <a:ea typeface="+mn-ea"/>
              </a:rPr>
              <a:t>/ 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  <a:ea typeface="+mn-ea"/>
              </a:rPr>
              <a:t>Abnormal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en-US" altLang="ko-KR" sz="1200" dirty="0" smtClean="0">
                <a:latin typeface="+mn-ea"/>
                <a:ea typeface="+mn-ea"/>
              </a:rPr>
              <a:t>Node</a:t>
            </a:r>
            <a:r>
              <a:rPr lang="ko-KR" altLang="en-US" sz="1200" dirty="0" smtClean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비정상 개수 </a:t>
            </a:r>
            <a:endParaRPr lang="en-US" altLang="ko-KR" sz="1200" dirty="0">
              <a:latin typeface="+mn-ea"/>
              <a:ea typeface="+mn-ea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589699" y="5562724"/>
            <a:ext cx="6215268" cy="1561199"/>
            <a:chOff x="540271" y="5826348"/>
            <a:chExt cx="6575308" cy="1569924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"/>
            <a:srcRect l="3178" t="18203" r="4649"/>
            <a:stretch/>
          </p:blipFill>
          <p:spPr>
            <a:xfrm>
              <a:off x="629187" y="5922764"/>
              <a:ext cx="6486392" cy="1473508"/>
            </a:xfrm>
            <a:prstGeom prst="rect">
              <a:avLst/>
            </a:prstGeom>
          </p:spPr>
        </p:pic>
        <p:sp>
          <p:nvSpPr>
            <p:cNvPr id="43" name="내용 개체 틀 1"/>
            <p:cNvSpPr txBox="1">
              <a:spLocks/>
            </p:cNvSpPr>
            <p:nvPr/>
          </p:nvSpPr>
          <p:spPr>
            <a:xfrm>
              <a:off x="540271" y="5826348"/>
              <a:ext cx="6463460" cy="993645"/>
            </a:xfrm>
            <a:prstGeom prst="rect">
              <a:avLst/>
            </a:prstGeom>
          </p:spPr>
          <p:txBody>
            <a:bodyPr/>
            <a:lstStyle/>
            <a:p>
              <a:pPr>
                <a:lnSpc>
                  <a:spcPct val="200000"/>
                </a:lnSpc>
              </a:pPr>
              <a:endParaRPr lang="en-US" altLang="ko-KR" sz="1200" dirty="0">
                <a:latin typeface="+mn-ea"/>
                <a:ea typeface="+mn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84887" y="6066780"/>
              <a:ext cx="412433" cy="340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00B0F0"/>
                  </a:solidFill>
                  <a:latin typeface="+mn-ea"/>
                  <a:ea typeface="+mn-ea"/>
                </a:rPr>
                <a:t>③</a:t>
              </a:r>
              <a:endParaRPr lang="ko-KR" altLang="en-US" sz="1600" b="1" dirty="0">
                <a:solidFill>
                  <a:srgbClr val="00B0F0"/>
                </a:solidFill>
                <a:latin typeface="+mn-ea"/>
                <a:ea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565597" y="6103878"/>
              <a:ext cx="412433" cy="3404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ko-KR" altLang="en-US" sz="1600" b="1" dirty="0" smtClean="0">
                  <a:solidFill>
                    <a:srgbClr val="00B0F0"/>
                  </a:solidFill>
                  <a:latin typeface="맑은 고딕"/>
                  <a:ea typeface="맑은 고딕"/>
                </a:rPr>
                <a:t>②</a:t>
              </a:r>
              <a:endParaRPr lang="ko-KR" altLang="en-US" sz="1600" b="1" dirty="0">
                <a:solidFill>
                  <a:srgbClr val="00B0F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72319" y="6109146"/>
              <a:ext cx="412433" cy="340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00B0F0"/>
                  </a:solidFill>
                  <a:latin typeface="+mn-ea"/>
                  <a:ea typeface="+mn-ea"/>
                </a:rPr>
                <a:t>①</a:t>
              </a:r>
              <a:endParaRPr lang="ko-KR" altLang="en-US" sz="1600" b="1" dirty="0">
                <a:solidFill>
                  <a:srgbClr val="00B0F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7" name="그룹 6"/>
          <p:cNvGrpSpPr/>
          <p:nvPr/>
        </p:nvGrpSpPr>
        <p:grpSpPr>
          <a:xfrm>
            <a:off x="540271" y="7002884"/>
            <a:ext cx="6500464" cy="347662"/>
            <a:chOff x="525463" y="2754411"/>
            <a:chExt cx="6500464" cy="347662"/>
          </a:xfrm>
        </p:grpSpPr>
        <p:sp>
          <p:nvSpPr>
            <p:cNvPr id="48" name="모서리가 둥근 직사각형 107"/>
            <p:cNvSpPr>
              <a:spLocks noChangeArrowheads="1"/>
            </p:cNvSpPr>
            <p:nvPr/>
          </p:nvSpPr>
          <p:spPr bwMode="auto">
            <a:xfrm>
              <a:off x="689223" y="2774763"/>
              <a:ext cx="6336704" cy="3240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DADA9D"/>
                </a:gs>
                <a:gs pos="50000">
                  <a:srgbClr val="DADA9D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/>
                  <a:ea typeface="맑은 고딕"/>
                </a:rPr>
                <a:t>    </a:t>
              </a:r>
              <a:r>
                <a:rPr kumimoji="0" lang="ko-KR" altLang="en-US" sz="1400" b="1" kern="0" noProof="0" dirty="0" smtClean="0">
                  <a:latin typeface="맑은 고딕"/>
                  <a:ea typeface="맑은 고딕"/>
                </a:rPr>
                <a:t>통계 요약</a:t>
              </a:r>
              <a:r>
                <a:rPr kumimoji="0" lang="ko-KR" altLang="en-US" sz="1400" b="1" kern="0" dirty="0" smtClean="0">
                  <a:latin typeface="맑은 고딕"/>
                  <a:ea typeface="맑은 고딕"/>
                </a:rPr>
                <a:t> 정보 확인 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uLnTx/>
                <a:uFillTx/>
                <a:latin typeface="맑은 고딕"/>
                <a:ea typeface="맑은 고딕"/>
              </a:endParaRPr>
            </a:p>
          </p:txBody>
        </p:sp>
        <p:grpSp>
          <p:nvGrpSpPr>
            <p:cNvPr id="49" name="그룹 53"/>
            <p:cNvGrpSpPr>
              <a:grpSpLocks/>
            </p:cNvGrpSpPr>
            <p:nvPr/>
          </p:nvGrpSpPr>
          <p:grpSpPr bwMode="auto">
            <a:xfrm>
              <a:off x="525463" y="2754411"/>
              <a:ext cx="328612" cy="347662"/>
              <a:chOff x="525151" y="3114452"/>
              <a:chExt cx="329277" cy="348644"/>
            </a:xfrm>
          </p:grpSpPr>
          <p:sp>
            <p:nvSpPr>
              <p:cNvPr id="50" name="눈물 방울 109"/>
              <p:cNvSpPr/>
              <p:nvPr/>
            </p:nvSpPr>
            <p:spPr>
              <a:xfrm>
                <a:off x="525151" y="3114452"/>
                <a:ext cx="329277" cy="348644"/>
              </a:xfrm>
              <a:prstGeom prst="teardrop">
                <a:avLst/>
              </a:prstGeom>
              <a:gradFill flip="none" rotWithShape="1">
                <a:gsLst>
                  <a:gs pos="50000">
                    <a:srgbClr val="6D9A13"/>
                  </a:gs>
                  <a:gs pos="10000">
                    <a:srgbClr val="DEEDC0"/>
                  </a:gs>
                  <a:gs pos="49000">
                    <a:srgbClr val="ABD63D"/>
                  </a:gs>
                  <a:gs pos="100000">
                    <a:srgbClr val="96CA28"/>
                  </a:gs>
                </a:gsLst>
                <a:lin ang="3300000" scaled="0"/>
                <a:tileRect/>
              </a:gradFill>
              <a:ln w="9525" cap="flat" cmpd="sng" algn="ctr">
                <a:solidFill>
                  <a:srgbClr val="51721C"/>
                </a:solidFill>
                <a:prstDash val="solid"/>
              </a:ln>
              <a:effectLst>
                <a:outerShdw blurRad="50800" dist="25400" dir="3840000" algn="ctr" rotWithShape="0">
                  <a:sysClr val="windowText" lastClr="000000">
                    <a:alpha val="20000"/>
                  </a:sysClr>
                </a:outerShdw>
              </a:effectLst>
            </p:spPr>
            <p:txBody>
              <a:bodyPr lIns="324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sp>
            <p:nvSpPr>
              <p:cNvPr id="51" name="이등변 삼각형 110"/>
              <p:cNvSpPr/>
              <p:nvPr/>
            </p:nvSpPr>
            <p:spPr>
              <a:xfrm rot="5400000">
                <a:off x="617335" y="3211620"/>
                <a:ext cx="194222" cy="143164"/>
              </a:xfrm>
              <a:prstGeom prst="triangle">
                <a:avLst/>
              </a:prstGeom>
              <a:solidFill>
                <a:srgbClr val="EFF7E1"/>
              </a:solidFill>
              <a:ln w="6350" cap="flat" cmpd="sng" algn="ctr">
                <a:solidFill>
                  <a:srgbClr val="6F9237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</p:grpSp>
      </p:grpSp>
      <p:sp>
        <p:nvSpPr>
          <p:cNvPr id="52" name="내용 개체 틀 1"/>
          <p:cNvSpPr txBox="1">
            <a:spLocks/>
          </p:cNvSpPr>
          <p:nvPr/>
        </p:nvSpPr>
        <p:spPr>
          <a:xfrm>
            <a:off x="612279" y="7422554"/>
            <a:ext cx="6614916" cy="282069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+mn-ea"/>
                <a:ea typeface="+mn-ea"/>
              </a:rPr>
              <a:t>전체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의  사용 용량</a:t>
            </a:r>
            <a:r>
              <a:rPr lang="en-US" altLang="ko-KR" sz="1200" dirty="0" smtClean="0">
                <a:latin typeface="+mn-ea"/>
                <a:ea typeface="+mn-ea"/>
              </a:rPr>
              <a:t>, Connection(</a:t>
            </a:r>
            <a:r>
              <a:rPr lang="ko-KR" altLang="en-US" sz="1200" dirty="0" smtClean="0">
                <a:latin typeface="+mn-ea"/>
                <a:ea typeface="+mn-ea"/>
              </a:rPr>
              <a:t>클라이언트 연결 수</a:t>
            </a:r>
            <a:r>
              <a:rPr lang="en-US" altLang="ko-KR" sz="1200" dirty="0" smtClean="0">
                <a:latin typeface="+mn-ea"/>
                <a:ea typeface="+mn-ea"/>
              </a:rPr>
              <a:t>), </a:t>
            </a:r>
            <a:r>
              <a:rPr lang="ko-KR" altLang="en-US" sz="1200" dirty="0" smtClean="0">
                <a:latin typeface="+mn-ea"/>
                <a:ea typeface="+mn-ea"/>
              </a:rPr>
              <a:t>성능 현황에 대한 요약 정보를 제공합니다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lang="en-US" altLang="ko-KR" sz="1200" dirty="0">
              <a:latin typeface="+mn-ea"/>
              <a:ea typeface="+mn-ea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 smtClean="0">
                <a:latin typeface="+mn-ea"/>
                <a:ea typeface="+mn-ea"/>
              </a:rPr>
              <a:t>각 </a:t>
            </a:r>
            <a:r>
              <a:rPr lang="en-US" altLang="ko-KR" sz="1200" dirty="0" smtClean="0">
                <a:latin typeface="+mn-ea"/>
                <a:ea typeface="+mn-ea"/>
              </a:rPr>
              <a:t>Service</a:t>
            </a:r>
            <a:r>
              <a:rPr lang="ko-KR" altLang="en-US" sz="1200" dirty="0" smtClean="0">
                <a:latin typeface="+mn-ea"/>
                <a:ea typeface="+mn-ea"/>
              </a:rPr>
              <a:t>에서 사용중인 용량의 총합을 </a:t>
            </a:r>
            <a:r>
              <a:rPr lang="en-US" altLang="ko-KR" sz="1200" dirty="0" smtClean="0">
                <a:latin typeface="+mn-ea"/>
                <a:ea typeface="+mn-ea"/>
              </a:rPr>
              <a:t>Byte</a:t>
            </a:r>
            <a:r>
              <a:rPr lang="ko-KR" altLang="en-US" sz="1200" dirty="0" smtClean="0">
                <a:latin typeface="+mn-ea"/>
                <a:ea typeface="+mn-ea"/>
              </a:rPr>
              <a:t>로 표현하였으며</a:t>
            </a:r>
            <a:r>
              <a:rPr lang="en-US" altLang="ko-KR" sz="1200" dirty="0" smtClean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기본단위는 </a:t>
            </a:r>
            <a:r>
              <a:rPr lang="en-US" altLang="ko-KR" sz="1200" dirty="0" smtClean="0">
                <a:latin typeface="+mn-ea"/>
                <a:ea typeface="+mn-ea"/>
              </a:rPr>
              <a:t>KB</a:t>
            </a:r>
            <a:r>
              <a:rPr lang="ko-KR" altLang="en-US" sz="1200" dirty="0" smtClean="0">
                <a:latin typeface="+mn-ea"/>
                <a:ea typeface="+mn-ea"/>
              </a:rPr>
              <a:t>이며</a:t>
            </a:r>
            <a:r>
              <a:rPr lang="en-US" altLang="ko-KR" sz="1200" dirty="0">
                <a:latin typeface="+mn-ea"/>
                <a:ea typeface="+mn-ea"/>
              </a:rPr>
              <a:t>,</a:t>
            </a:r>
            <a:r>
              <a:rPr lang="ko-KR" altLang="en-US" sz="1200" dirty="0">
                <a:latin typeface="+mn-ea"/>
                <a:ea typeface="+mn-ea"/>
              </a:rPr>
              <a:t> 용량 단위는 </a:t>
            </a:r>
            <a:r>
              <a:rPr lang="en-US" altLang="ko-KR" sz="1200" dirty="0">
                <a:latin typeface="+mn-ea"/>
                <a:ea typeface="+mn-ea"/>
              </a:rPr>
              <a:t>KB(=1,024), MB(=1,024</a:t>
            </a:r>
            <a:r>
              <a:rPr lang="en-US" altLang="ko-KR" sz="1200" baseline="30000" dirty="0">
                <a:latin typeface="+mn-ea"/>
                <a:ea typeface="+mn-ea"/>
              </a:rPr>
              <a:t>2</a:t>
            </a:r>
            <a:r>
              <a:rPr lang="en-US" altLang="ko-KR" sz="1200" dirty="0">
                <a:latin typeface="+mn-ea"/>
                <a:ea typeface="+mn-ea"/>
              </a:rPr>
              <a:t>), </a:t>
            </a:r>
            <a:r>
              <a:rPr lang="en-US" altLang="ko-KR" sz="1200" dirty="0" smtClean="0">
                <a:latin typeface="+mn-ea"/>
                <a:ea typeface="+mn-ea"/>
              </a:rPr>
              <a:t>GB(=1,024</a:t>
            </a:r>
            <a:r>
              <a:rPr lang="en-US" altLang="ko-KR" sz="1200" baseline="30000" dirty="0" smtClean="0">
                <a:latin typeface="+mn-ea"/>
                <a:ea typeface="+mn-ea"/>
              </a:rPr>
              <a:t>3</a:t>
            </a:r>
            <a:r>
              <a:rPr lang="en-US" altLang="ko-KR" sz="1200" dirty="0" smtClean="0">
                <a:latin typeface="+mn-ea"/>
                <a:ea typeface="+mn-ea"/>
              </a:rPr>
              <a:t>)</a:t>
            </a:r>
            <a:r>
              <a:rPr lang="ko-KR" altLang="en-US" sz="1200" dirty="0" smtClean="0">
                <a:latin typeface="+mn-ea"/>
                <a:ea typeface="+mn-ea"/>
              </a:rPr>
              <a:t>로 </a:t>
            </a:r>
            <a:r>
              <a:rPr lang="ko-KR" altLang="en-US" sz="1200" dirty="0">
                <a:latin typeface="+mn-ea"/>
                <a:ea typeface="+mn-ea"/>
              </a:rPr>
              <a:t>표시되며</a:t>
            </a:r>
            <a:r>
              <a:rPr lang="en-US" altLang="ko-KR" sz="1200" dirty="0">
                <a:latin typeface="+mn-ea"/>
                <a:ea typeface="+mn-ea"/>
              </a:rPr>
              <a:t>,  </a:t>
            </a:r>
            <a:r>
              <a:rPr lang="ko-KR" altLang="en-US" sz="1200" dirty="0">
                <a:latin typeface="+mn-ea"/>
                <a:ea typeface="+mn-ea"/>
              </a:rPr>
              <a:t>각 단위의 아래 수는 올림 처리됩니다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Current : </a:t>
            </a:r>
            <a:r>
              <a:rPr lang="ko-KR" altLang="en-US" sz="1200" dirty="0" smtClean="0">
                <a:latin typeface="+mn-ea"/>
                <a:ea typeface="+mn-ea"/>
              </a:rPr>
              <a:t>현재 사용량 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Max : </a:t>
            </a:r>
            <a:r>
              <a:rPr lang="ko-KR" altLang="en-US" sz="1200" dirty="0" smtClean="0">
                <a:latin typeface="+mn-ea"/>
                <a:ea typeface="+mn-ea"/>
              </a:rPr>
              <a:t>현재 시간을 기준으로 지난 </a:t>
            </a:r>
            <a:r>
              <a:rPr lang="en-US" altLang="ko-KR" sz="1200" dirty="0" smtClean="0">
                <a:latin typeface="+mn-ea"/>
                <a:ea typeface="+mn-ea"/>
              </a:rPr>
              <a:t>60</a:t>
            </a:r>
            <a:r>
              <a:rPr lang="ko-KR" altLang="en-US" sz="1200" dirty="0" smtClean="0">
                <a:latin typeface="+mn-ea"/>
                <a:ea typeface="+mn-ea"/>
              </a:rPr>
              <a:t>분 동안 최대 사용량 </a:t>
            </a:r>
            <a:endParaRPr lang="en-US" altLang="ko-KR" sz="1200" dirty="0" smtClean="0">
              <a:latin typeface="+mn-ea"/>
              <a:ea typeface="+mn-ea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+mn-ea"/>
                <a:ea typeface="+mn-ea"/>
              </a:rPr>
              <a:t>Total :</a:t>
            </a:r>
            <a:r>
              <a:rPr lang="ko-KR" altLang="en-US" sz="1200" dirty="0" smtClean="0">
                <a:latin typeface="+mn-ea"/>
                <a:ea typeface="+mn-ea"/>
              </a:rPr>
              <a:t> 전체 사용량 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200000"/>
              </a:lnSpc>
            </a:pPr>
            <a:endParaRPr lang="en-US" altLang="ko-KR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070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7F7F7"/>
        </a:solidFill>
        <a:ln>
          <a:solidFill>
            <a:srgbClr val="F2F2F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30206</TotalTime>
  <Words>3131</Words>
  <Application>Microsoft Office PowerPoint</Application>
  <PresentationFormat>사용자 지정</PresentationFormat>
  <Paragraphs>465</Paragraphs>
  <Slides>33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MS Mincho</vt:lpstr>
      <vt:lpstr>Rix고딕 B</vt:lpstr>
      <vt:lpstr>굴림</vt:lpstr>
      <vt:lpstr>맑은 고딕</vt:lpstr>
      <vt:lpstr>Arial</vt:lpstr>
      <vt:lpstr>Times New Roman</vt:lpstr>
      <vt:lpstr>디자인 사용자 지정</vt:lpstr>
      <vt:lpstr>How To</vt:lpstr>
      <vt:lpstr>PowerPoint 프레젠테이션</vt:lpstr>
      <vt:lpstr>PowerPoint 프레젠테이션</vt:lpstr>
      <vt:lpstr>Ⅰ. Start</vt:lpstr>
      <vt:lpstr>Ⅰ. Start</vt:lpstr>
      <vt:lpstr>Ⅰ. Start</vt:lpstr>
      <vt:lpstr>PowerPoint 프레젠테이션</vt:lpstr>
      <vt:lpstr>Ⅱ. Dashboard</vt:lpstr>
      <vt:lpstr>Ⅱ. Dashboard</vt:lpstr>
      <vt:lpstr>Ⅱ. Dashboard</vt:lpstr>
      <vt:lpstr>Ⅱ. Dashboard</vt:lpstr>
      <vt:lpstr>Ⅱ. Dashboard</vt:lpstr>
      <vt:lpstr>Ⅱ. Dashboard</vt:lpstr>
      <vt:lpstr>Ⅱ. Dashboard</vt:lpstr>
      <vt:lpstr>Ⅱ. Dashboard</vt:lpstr>
      <vt:lpstr>Ⅱ. Dashboard</vt:lpstr>
      <vt:lpstr>Ⅱ. Dashboard</vt:lpstr>
      <vt:lpstr>Ⅱ. Dashboard</vt:lpstr>
      <vt:lpstr>Ⅱ. Dashboard</vt:lpstr>
      <vt:lpstr>Ⅱ. Dashboard</vt:lpstr>
      <vt:lpstr>PowerPoint 프레젠테이션</vt:lpstr>
      <vt:lpstr>Ⅲ. Alarm</vt:lpstr>
      <vt:lpstr>Ⅲ. Alarm</vt:lpstr>
      <vt:lpstr>Ⅲ. Alarm</vt:lpstr>
      <vt:lpstr>Ⅲ. Alarm</vt:lpstr>
      <vt:lpstr>Ⅲ. Alarm</vt:lpstr>
      <vt:lpstr>Ⅲ. Alarm</vt:lpstr>
      <vt:lpstr>Ⅲ. Alarm</vt:lpstr>
      <vt:lpstr>PowerPoint 프레젠테이션</vt:lpstr>
      <vt:lpstr>Ⅳ. System management</vt:lpstr>
      <vt:lpstr>Ⅳ. System management</vt:lpstr>
      <vt:lpstr>Ⅳ. System management</vt:lpstr>
      <vt:lpstr>Ⅳ. System management</vt:lpstr>
    </vt:vector>
  </TitlesOfParts>
  <Company>mobigen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yujin</dc:creator>
  <cp:lastModifiedBy>mobigen</cp:lastModifiedBy>
  <cp:revision>2383</cp:revision>
  <cp:lastPrinted>2016-03-03T08:50:36Z</cp:lastPrinted>
  <dcterms:created xsi:type="dcterms:W3CDTF">2009-06-29T09:34:32Z</dcterms:created>
  <dcterms:modified xsi:type="dcterms:W3CDTF">2016-12-26T08:31:05Z</dcterms:modified>
</cp:coreProperties>
</file>